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12" r:id="rId2"/>
    <p:sldId id="256" r:id="rId3"/>
    <p:sldId id="357" r:id="rId4"/>
    <p:sldId id="363" r:id="rId5"/>
    <p:sldId id="364" r:id="rId6"/>
    <p:sldId id="365" r:id="rId7"/>
    <p:sldId id="366" r:id="rId8"/>
    <p:sldId id="367" r:id="rId9"/>
    <p:sldId id="369" r:id="rId10"/>
    <p:sldId id="370" r:id="rId11"/>
    <p:sldId id="358" r:id="rId12"/>
    <p:sldId id="402" r:id="rId13"/>
    <p:sldId id="375" r:id="rId14"/>
    <p:sldId id="368" r:id="rId15"/>
    <p:sldId id="403" r:id="rId16"/>
    <p:sldId id="371" r:id="rId17"/>
    <p:sldId id="404" r:id="rId18"/>
    <p:sldId id="376" r:id="rId19"/>
    <p:sldId id="373" r:id="rId20"/>
    <p:sldId id="405" r:id="rId21"/>
    <p:sldId id="374" r:id="rId22"/>
    <p:sldId id="406" r:id="rId23"/>
    <p:sldId id="377" r:id="rId24"/>
    <p:sldId id="411" r:id="rId25"/>
    <p:sldId id="408" r:id="rId26"/>
    <p:sldId id="378" r:id="rId27"/>
    <p:sldId id="379" r:id="rId28"/>
    <p:sldId id="409" r:id="rId29"/>
    <p:sldId id="380" r:id="rId30"/>
    <p:sldId id="400" r:id="rId31"/>
    <p:sldId id="381" r:id="rId32"/>
    <p:sldId id="382" r:id="rId33"/>
    <p:sldId id="290" r:id="rId34"/>
    <p:sldId id="383" r:id="rId35"/>
    <p:sldId id="384" r:id="rId36"/>
    <p:sldId id="387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009"/>
    <a:srgbClr val="CA31ED"/>
    <a:srgbClr val="8C554D"/>
    <a:srgbClr val="D39400"/>
    <a:srgbClr val="FF85FF"/>
    <a:srgbClr val="F8CBAD"/>
    <a:srgbClr val="28AAFF"/>
    <a:srgbClr val="2C436D"/>
    <a:srgbClr val="FFFFFF"/>
    <a:srgbClr val="843D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65246" autoAdjust="0"/>
  </p:normalViewPr>
  <p:slideViewPr>
    <p:cSldViewPr snapToGrid="0">
      <p:cViewPr varScale="1">
        <p:scale>
          <a:sx n="93" d="100"/>
          <a:sy n="93" d="100"/>
        </p:scale>
        <p:origin x="3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5989C-F075-413F-AB60-8181A1163BA1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3B2CD-6518-41E0-B272-AFB0101638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448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1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57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112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00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74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769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2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5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382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26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6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096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0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777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2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53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502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64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223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4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7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30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972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46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725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466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798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04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60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6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9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28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87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3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3B2CD-6518-41E0-B272-AFB01016384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91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E385-F8C9-89E6-63D6-FC3597600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F5E61-BA3E-C236-25F7-AC8925E7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F839-D419-0F85-A88F-CB51167C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fld id="{51ECBC56-B2D8-428F-A379-AE45DD5469BF}" type="datetimeFigureOut">
              <a:rPr lang="en-GB" smtClean="0"/>
              <a:pPr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335AE-5632-86C0-3A3B-9205AC39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37C2-6938-2A3F-5A0A-83B1E9B0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fld id="{1A65CEB1-02E5-4AE4-A30C-6A023C196C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51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93C2-EB43-FB38-C6E9-91FA7C6C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09B77-720A-DD80-2E6E-B81F89645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6572D-6C5C-2A7E-473D-8788670A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733A-35CB-293C-E76E-2466892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D4D-AEE7-AA87-03AB-B263A93D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3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A62FF-058C-9A73-A242-ACC9F6248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9ADA4-4769-C0E5-F989-8C2B47F32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F70E3-50B6-4D39-18DB-045F135F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9BB7D-4AD5-D569-41A2-0B7BC986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C890-0A5B-1BCE-1540-561C8EBF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2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929C-A199-8CA1-BA82-FA8BBB73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D9D0-5659-3D0B-7510-F568E5160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7A944-CF0F-DFC8-899D-5E86347C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7D37-AC4F-8CF3-F0D3-CA7F32F7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DEEE2-385D-E4DC-6A3F-38103B06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5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C0A7-19E6-B9CF-6938-DBA9C94A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11B7F-BF67-5BCD-4EC5-63A00ED4A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B4D2-EC33-D36C-0ABD-0D3DA379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9BFA-E160-C703-1896-DB76523C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A2B8C-2E3C-15FB-5B24-9B5FE7D4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30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5A21-E6D6-495F-3745-70EF2D41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A804-6178-72F3-D6D9-2E9154655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4E236-D49B-B572-89AF-9E8BC8797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282AB-5FAA-93D5-17A7-0D4C34EA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A1A50-767E-35D5-6976-BE8071FF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B3E2C-2D8C-0A24-9CD3-F9FC7891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9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5DA2-BDEB-5F51-9AE9-380F464B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99D30-F8E0-11B0-13E8-28940977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94A00-D064-814F-84E4-1CA366F84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DC170-AA17-8603-8495-4325DE6D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2EB5A-0BF1-97F3-2D11-5A7902919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E6B86-EC49-6369-30A9-832EBBA5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29F92-A0E0-DD62-1D17-2751C404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3D3FE-4DB3-7040-F96E-09333F25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0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4151-E3B4-BCEA-A15D-C6D86829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FF6D0-85C7-0D2D-ED8B-0C4A5885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92B4D-5647-6596-40BA-DAD126BD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459A4-BB11-9759-840D-C1DEFA5A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0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71D1E-4335-5431-9CA5-9423E02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CC04E-D000-9A09-1825-0D76FB45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C18FE-5FED-5B4F-A456-36C1965A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36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69FC-B7CD-D24A-C7BB-6D743B76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5E73-9A81-DAE0-37E8-FDE1BA467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74191-9121-9368-E694-0F6BB7672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178A1-0C54-F753-CE2B-B7B91907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79883-C27C-D2A3-FE05-47643A9B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2E98-C7AF-4E80-C49C-9895CE76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61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A68B-5DAC-58EF-5EC2-D64A8C8B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E5C70-F9EA-9B9E-5364-66E058835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E9840-BAD6-8B7F-0B00-B61FEF49B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FD937-8D0F-88DB-3839-3A78CEFA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BC56-B2D8-428F-A379-AE45DD5469BF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F863F-5E1B-D221-240B-0EA5EAE5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B5898-F512-E268-6DEE-1C5AF4ED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5CEB1-02E5-4AE4-A30C-6A023C196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36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502CC-32CB-99C0-FEAE-1EB5EEDE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D01B2-CA0C-8AEE-AEF1-F19E1812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DA2F4-CC74-42CF-5303-00E2393E5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fld id="{51ECBC56-B2D8-428F-A379-AE45DD5469BF}" type="datetimeFigureOut">
              <a:rPr lang="en-GB" smtClean="0"/>
              <a:pPr/>
              <a:t>21/09/2023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3AEC-B88C-5CED-D43F-A9BCEA55F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B19A1-65E2-4AC1-93AB-014432BE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fld id="{1A65CEB1-02E5-4AE4-A30C-6A023C196C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7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6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10.pn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4.png"/><Relationship Id="rId5" Type="http://schemas.openxmlformats.org/officeDocument/2006/relationships/image" Target="../media/image52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png"/><Relationship Id="rId5" Type="http://schemas.openxmlformats.org/officeDocument/2006/relationships/image" Target="../media/image55.png"/><Relationship Id="rId15" Type="http://schemas.openxmlformats.org/officeDocument/2006/relationships/image" Target="../media/image54.png"/><Relationship Id="rId10" Type="http://schemas.openxmlformats.org/officeDocument/2006/relationships/image" Target="../media/image39.png"/><Relationship Id="rId4" Type="http://schemas.openxmlformats.org/officeDocument/2006/relationships/image" Target="../media/image5.svg"/><Relationship Id="rId9" Type="http://schemas.openxmlformats.org/officeDocument/2006/relationships/image" Target="../media/image3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12" Type="http://schemas.openxmlformats.org/officeDocument/2006/relationships/image" Target="../media/image5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image" Target="../media/image56.png"/><Relationship Id="rId5" Type="http://schemas.openxmlformats.org/officeDocument/2006/relationships/image" Target="../media/image530.png"/><Relationship Id="rId10" Type="http://schemas.openxmlformats.org/officeDocument/2006/relationships/image" Target="../media/image410.png"/><Relationship Id="rId4" Type="http://schemas.openxmlformats.org/officeDocument/2006/relationships/image" Target="../media/image5.svg"/><Relationship Id="rId9" Type="http://schemas.openxmlformats.org/officeDocument/2006/relationships/image" Target="../media/image6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.sv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.png"/><Relationship Id="rId5" Type="http://schemas.openxmlformats.org/officeDocument/2006/relationships/image" Target="../media/image570.png"/><Relationship Id="rId10" Type="http://schemas.openxmlformats.org/officeDocument/2006/relationships/image" Target="../media/image610.png"/><Relationship Id="rId4" Type="http://schemas.openxmlformats.org/officeDocument/2006/relationships/image" Target="../media/image5.sv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0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5.sv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30.png"/><Relationship Id="rId5" Type="http://schemas.openxmlformats.org/officeDocument/2006/relationships/image" Target="../media/image67.png"/><Relationship Id="rId10" Type="http://schemas.openxmlformats.org/officeDocument/2006/relationships/image" Target="../media/image650.png"/><Relationship Id="rId4" Type="http://schemas.openxmlformats.org/officeDocument/2006/relationships/image" Target="../media/image5.svg"/><Relationship Id="rId9" Type="http://schemas.openxmlformats.org/officeDocument/2006/relationships/image" Target="../media/image640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68.tiff"/><Relationship Id="rId4" Type="http://schemas.openxmlformats.org/officeDocument/2006/relationships/image" Target="../media/image5.sv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68.tiff"/><Relationship Id="rId4" Type="http://schemas.openxmlformats.org/officeDocument/2006/relationships/image" Target="../media/image5.sv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3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3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4" Type="http://schemas.openxmlformats.org/officeDocument/2006/relationships/image" Target="../media/image5.svg"/><Relationship Id="rId9" Type="http://schemas.openxmlformats.org/officeDocument/2006/relationships/image" Target="../media/image7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gif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12" Type="http://schemas.openxmlformats.org/officeDocument/2006/relationships/image" Target="../media/image8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svg"/><Relationship Id="rId11" Type="http://schemas.openxmlformats.org/officeDocument/2006/relationships/image" Target="../media/image83.gif"/><Relationship Id="rId5" Type="http://schemas.openxmlformats.org/officeDocument/2006/relationships/image" Target="../media/image4.png"/><Relationship Id="rId10" Type="http://schemas.openxmlformats.org/officeDocument/2006/relationships/hyperlink" Target="https://mail.google.com/mail/u/0?ui=2&amp;ik=6b02b9563f&amp;attid=0.1&amp;permmsgid=msg-a:r8219819304458194194&amp;th=18665f1988136860&amp;view=att&amp;disp=safe&amp;realattid=f_leac7ie30" TargetMode="External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2.png"/><Relationship Id="rId3" Type="http://schemas.openxmlformats.org/officeDocument/2006/relationships/image" Target="../media/image85.gif"/><Relationship Id="rId7" Type="http://schemas.openxmlformats.org/officeDocument/2006/relationships/image" Target="../media/image87.png"/><Relationship Id="rId12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27.jpeg"/><Relationship Id="rId5" Type="http://schemas.openxmlformats.org/officeDocument/2006/relationships/image" Target="../media/image26.png"/><Relationship Id="rId1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89.png"/><Relationship Id="rId1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40.png"/><Relationship Id="rId12" Type="http://schemas.openxmlformats.org/officeDocument/2006/relationships/image" Target="../media/image12.jpeg"/><Relationship Id="rId1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1.jpe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160.pn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10" Type="http://schemas.openxmlformats.org/officeDocument/2006/relationships/image" Target="../media/image5.svg"/><Relationship Id="rId4" Type="http://schemas.openxmlformats.org/officeDocument/2006/relationships/image" Target="../media/image32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FF2E-20BB-9208-F2A4-8FFBEA380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you have a laptop – please do connect to the </a:t>
            </a:r>
            <a:r>
              <a:rPr lang="en-US" dirty="0" err="1"/>
              <a:t>wifi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F578C-B677-DE59-DF88-F30FD029A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WIFI – Sint-</a:t>
            </a:r>
            <a:r>
              <a:rPr lang="en-US" dirty="0" err="1"/>
              <a:t>Pietersabdij</a:t>
            </a:r>
            <a:r>
              <a:rPr lang="en-US" dirty="0"/>
              <a:t> Gent</a:t>
            </a:r>
          </a:p>
          <a:p>
            <a:r>
              <a:rPr lang="en-US" dirty="0"/>
              <a:t>Password - WELKOMINDEABDIJ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5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72D6E79-C507-ADFB-B47D-F9DB60EDD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2" t="1" b="23453"/>
          <a:stretch/>
        </p:blipFill>
        <p:spPr>
          <a:xfrm>
            <a:off x="5157018" y="1395734"/>
            <a:ext cx="4780702" cy="3631488"/>
          </a:xfrm>
          <a:prstGeom prst="rect">
            <a:avLst/>
          </a:prstGeom>
        </p:spPr>
      </p:pic>
      <p:pic>
        <p:nvPicPr>
          <p:cNvPr id="4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AAD3BD-1947-ECFB-5750-64C68558D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9"/>
          <a:stretch/>
        </p:blipFill>
        <p:spPr>
          <a:xfrm>
            <a:off x="376316" y="1395734"/>
            <a:ext cx="4780702" cy="363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82E89-EB9B-AE9A-2CA0-6029A0B78447}"/>
              </a:ext>
            </a:extLst>
          </p:cNvPr>
          <p:cNvSpPr txBox="1"/>
          <p:nvPr/>
        </p:nvSpPr>
        <p:spPr>
          <a:xfrm>
            <a:off x="1513335" y="5255301"/>
            <a:ext cx="3006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eterministic = consistent frisbee location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DE140-AE4F-F075-7B5A-CD63ACAE29C7}"/>
              </a:ext>
            </a:extLst>
          </p:cNvPr>
          <p:cNvSpPr txBox="1"/>
          <p:nvPr/>
        </p:nvSpPr>
        <p:spPr>
          <a:xfrm>
            <a:off x="6096000" y="658100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*Results from 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</p:txBody>
      </p:sp>
      <p:pic>
        <p:nvPicPr>
          <p:cNvPr id="10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7303D-4417-5C22-2C3A-075CFF6CB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94174" r="-805" b="76"/>
          <a:stretch/>
        </p:blipFill>
        <p:spPr>
          <a:xfrm>
            <a:off x="414417" y="5027222"/>
            <a:ext cx="4780702" cy="274890"/>
          </a:xfrm>
          <a:prstGeom prst="rect">
            <a:avLst/>
          </a:prstGeom>
        </p:spPr>
      </p:pic>
      <p:pic>
        <p:nvPicPr>
          <p:cNvPr id="11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554170-F252-91CA-D0FF-B633FD0D15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94174" r="-805" b="76"/>
          <a:stretch/>
        </p:blipFill>
        <p:spPr>
          <a:xfrm>
            <a:off x="5233220" y="5004129"/>
            <a:ext cx="4780702" cy="274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C44806-3868-7298-6E1C-2FBFEA5A15C9}"/>
              </a:ext>
            </a:extLst>
          </p:cNvPr>
          <p:cNvSpPr txBox="1"/>
          <p:nvPr/>
        </p:nvSpPr>
        <p:spPr>
          <a:xfrm>
            <a:off x="6411906" y="5255302"/>
            <a:ext cx="3341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Stochastic = frisbee location changes N steps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E473022-9E03-2E1F-9382-45DC7B14F8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6276" r="83894" b="52138"/>
          <a:stretch/>
        </p:blipFill>
        <p:spPr>
          <a:xfrm>
            <a:off x="10054920" y="1498563"/>
            <a:ext cx="1739118" cy="258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9C1B1-FB12-3418-3F8F-B9716B762409}"/>
              </a:ext>
            </a:extLst>
          </p:cNvPr>
          <p:cNvSpPr txBox="1"/>
          <p:nvPr/>
        </p:nvSpPr>
        <p:spPr>
          <a:xfrm>
            <a:off x="10054920" y="4208928"/>
            <a:ext cx="190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Comparisons: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Q-Learning using </a:t>
            </a:r>
            <a:r>
              <a:rPr lang="en-US" sz="1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ε</a:t>
            </a:r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greedy exploration</a:t>
            </a:r>
          </a:p>
          <a:p>
            <a:endParaRPr lang="en-US" sz="12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Bayesian model-based reinforcement learning using Thompson sampling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5BA4A-0784-528E-EB16-DD3FD09F3641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62662D38-BBF7-4FA8-7D0A-073502744FF5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15" name="Graphic 14" descr="Spider web with solid fill">
              <a:extLst>
                <a:ext uri="{FF2B5EF4-FFF2-40B4-BE49-F238E27FC236}">
                  <a16:creationId xmlns:a16="http://schemas.microsoft.com/office/drawing/2014/main" id="{D3831115-3597-757B-F4B8-ADA2201F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A0A9DF-D8CE-4AFE-93DE-312CD91AAE27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In stochastic settings, discrete active inferences exhibit one-shot learning</a:t>
            </a:r>
          </a:p>
        </p:txBody>
      </p:sp>
    </p:spTree>
    <p:extLst>
      <p:ext uri="{BB962C8B-B14F-4D97-AF65-F5344CB8AC3E}">
        <p14:creationId xmlns:p14="http://schemas.microsoft.com/office/powerpoint/2010/main" val="95601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4BB8-9CD1-C687-5D77-A4810414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252" y="1250553"/>
            <a:ext cx="8760610" cy="3845042"/>
          </a:xfrm>
        </p:spPr>
        <p:txBody>
          <a:bodyPr>
            <a:normAutofit/>
          </a:bodyPr>
          <a:lstStyle/>
          <a:p>
            <a:r>
              <a:rPr lang="en-GB" sz="2800" spc="300" dirty="0"/>
              <a:t>However, despite its potential in modelling meaningful behaviour, implementations have been largely restricted to </a:t>
            </a:r>
            <a:r>
              <a:rPr lang="en-GB" sz="2800" b="1" spc="300" dirty="0"/>
              <a:t>low-dimensional, discrete state-space</a:t>
            </a:r>
            <a:r>
              <a:rPr lang="en-GB" sz="2800" spc="300" dirty="0"/>
              <a:t> tasks…</a:t>
            </a:r>
            <a:br>
              <a:rPr lang="en-GB" sz="2800" spc="300" dirty="0"/>
            </a:br>
            <a:br>
              <a:rPr lang="en-GB" sz="2800" spc="300" dirty="0"/>
            </a:br>
            <a:r>
              <a:rPr lang="en-GB" sz="2800" spc="300" dirty="0"/>
              <a:t>In this tutorial, we consider how to formulate a deep active inference agent for visual control.</a:t>
            </a:r>
            <a:endParaRPr lang="en-US" sz="2800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54B2B-C11E-98D6-A768-219648F8B45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C98644-DAEC-1DC4-0520-C83252AABE39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E9DB5008-CCE1-52E0-3047-BD24CA1D8F35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6" name="Graphic 5" descr="Spider web with solid fill">
              <a:extLst>
                <a:ext uri="{FF2B5EF4-FFF2-40B4-BE49-F238E27FC236}">
                  <a16:creationId xmlns:a16="http://schemas.microsoft.com/office/drawing/2014/main" id="{94FDDA67-9A52-36A9-6AE6-B0193CF57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7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9CC3-832F-B40A-5C7B-35EDE088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CAEFA-CEA4-47EF-E215-3EE81DBD1968}"/>
              </a:ext>
            </a:extLst>
          </p:cNvPr>
          <p:cNvSpPr txBox="1"/>
          <p:nvPr/>
        </p:nvSpPr>
        <p:spPr>
          <a:xfrm>
            <a:off x="4095750" y="4225547"/>
            <a:ext cx="7713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sure you have signed in with your Google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Click “File &gt; Save a copy in Drive” to create your own copy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Let’s play around with the demo using your own copy!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CFD0D-15E7-0251-AB56-685182013269}"/>
              </a:ext>
            </a:extLst>
          </p:cNvPr>
          <p:cNvSpPr txBox="1"/>
          <p:nvPr/>
        </p:nvSpPr>
        <p:spPr>
          <a:xfrm>
            <a:off x="4095750" y="3399472"/>
            <a:ext cx="5408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300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3200" spc="300" dirty="0" err="1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bitly.ws</a:t>
            </a:r>
            <a:r>
              <a:rPr lang="en-US" sz="3200" spc="300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3200" spc="300" dirty="0" err="1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UvMe</a:t>
            </a:r>
            <a:endParaRPr lang="en-US" sz="3200" spc="300" dirty="0">
              <a:solidFill>
                <a:srgbClr val="F08009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59678F-D487-9ECE-EE2C-5669E75F20D5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A527B37C-6F76-3EAC-6B4C-0723CAC57793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9" name="Graphic 8" descr="Spider web with solid fill">
              <a:extLst>
                <a:ext uri="{FF2B5EF4-FFF2-40B4-BE49-F238E27FC236}">
                  <a16:creationId xmlns:a16="http://schemas.microsoft.com/office/drawing/2014/main" id="{0D222FDF-3CA4-F653-0AD7-E0316825B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07CEBDA-8C39-67D2-4A7F-BD8253F7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046288"/>
            <a:ext cx="3400425" cy="3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624AF0-DA01-8EB4-76C4-B23634EA1FD5}"/>
              </a:ext>
            </a:extLst>
          </p:cNvPr>
          <p:cNvSpPr/>
          <p:nvPr/>
        </p:nvSpPr>
        <p:spPr>
          <a:xfrm>
            <a:off x="6123710" y="-75429"/>
            <a:ext cx="6096000" cy="70088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66692-3FA2-10BE-027A-95F863B59FD2}"/>
              </a:ext>
            </a:extLst>
          </p:cNvPr>
          <p:cNvSpPr txBox="1"/>
          <p:nvPr/>
        </p:nvSpPr>
        <p:spPr>
          <a:xfrm>
            <a:off x="6722748" y="1576917"/>
            <a:ext cx="47040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to define a deep active inference agent?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F1E24-6E8F-9EB3-4950-122683E27482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CD93E1-DD15-57E6-9C93-37DB321EB029}"/>
              </a:ext>
            </a:extLst>
          </p:cNvPr>
          <p:cNvGrpSpPr/>
          <p:nvPr/>
        </p:nvGrpSpPr>
        <p:grpSpPr>
          <a:xfrm>
            <a:off x="87867" y="6519446"/>
            <a:ext cx="3300907" cy="338554"/>
            <a:chOff x="77502" y="6478669"/>
            <a:chExt cx="3300907" cy="338554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C273E568-E545-853D-1409-88EAC89C0710}"/>
                </a:ext>
              </a:extLst>
            </p:cNvPr>
            <p:cNvSpPr txBox="1"/>
            <p:nvPr/>
          </p:nvSpPr>
          <p:spPr>
            <a:xfrm>
              <a:off x="291261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33" name="Graphic 32" descr="Spider web with solid fill">
              <a:extLst>
                <a:ext uri="{FF2B5EF4-FFF2-40B4-BE49-F238E27FC236}">
                  <a16:creationId xmlns:a16="http://schemas.microsoft.com/office/drawing/2014/main" id="{01CCA4EA-7D1A-9B76-4440-2BD1D086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424468-DBF0-1111-1039-4932FCE89677}"/>
              </a:ext>
            </a:extLst>
          </p:cNvPr>
          <p:cNvSpPr txBox="1"/>
          <p:nvPr/>
        </p:nvSpPr>
        <p:spPr>
          <a:xfrm>
            <a:off x="8240234" y="6600179"/>
            <a:ext cx="392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Fountas, Sajid, et al, </a:t>
            </a:r>
            <a:r>
              <a:rPr lang="en-US" sz="18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  <p:pic>
        <p:nvPicPr>
          <p:cNvPr id="9" name="Picture 8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62CAC04F-E305-9872-EF59-BDA86C33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r="1" b="1"/>
          <a:stretch/>
        </p:blipFill>
        <p:spPr>
          <a:xfrm>
            <a:off x="6813719" y="4391111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Loop | Karl Friston">
            <a:extLst>
              <a:ext uri="{FF2B5EF4-FFF2-40B4-BE49-F238E27FC236}">
                <a16:creationId xmlns:a16="http://schemas.microsoft.com/office/drawing/2014/main" id="{727B8FE7-7508-89EF-E8C9-147AAF90F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8906657" y="4391111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Pedro Mediano – ICPR 2020">
            <a:extLst>
              <a:ext uri="{FF2B5EF4-FFF2-40B4-BE49-F238E27FC236}">
                <a16:creationId xmlns:a16="http://schemas.microsoft.com/office/drawing/2014/main" id="{D89ED323-62A1-2CA1-E5B7-7FA046258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656" b="25337"/>
          <a:stretch/>
        </p:blipFill>
        <p:spPr bwMode="auto">
          <a:xfrm>
            <a:off x="7864936" y="4391111"/>
            <a:ext cx="902371" cy="9118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91F49-5041-7A2A-0004-98DAFC31C75C}"/>
              </a:ext>
            </a:extLst>
          </p:cNvPr>
          <p:cNvSpPr txBox="1"/>
          <p:nvPr/>
        </p:nvSpPr>
        <p:spPr>
          <a:xfrm>
            <a:off x="6722748" y="5317234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Zafeirios</a:t>
            </a: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Fountas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34EDE-AAFB-3C65-C955-4B9C7E9D7C59}"/>
              </a:ext>
            </a:extLst>
          </p:cNvPr>
          <p:cNvSpPr txBox="1"/>
          <p:nvPr/>
        </p:nvSpPr>
        <p:spPr>
          <a:xfrm>
            <a:off x="7769218" y="5314065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Pedro </a:t>
            </a:r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Mediano</a:t>
            </a:r>
            <a:endParaRPr lang="en-US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D1C95-99E2-2035-CF75-3FF5DC485CF6}"/>
              </a:ext>
            </a:extLst>
          </p:cNvPr>
          <p:cNvSpPr txBox="1"/>
          <p:nvPr/>
        </p:nvSpPr>
        <p:spPr>
          <a:xfrm>
            <a:off x="8863026" y="5325640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Karl Friston</a:t>
            </a:r>
          </a:p>
        </p:txBody>
      </p: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id="{E5CC5E78-7E32-4311-E1B3-21087095A1DD}"/>
              </a:ext>
            </a:extLst>
          </p:cNvPr>
          <p:cNvSpPr/>
          <p:nvPr/>
        </p:nvSpPr>
        <p:spPr>
          <a:xfrm>
            <a:off x="751393" y="4335820"/>
            <a:ext cx="4695912" cy="95922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Rectangle: Rounded Corners 1">
            <a:extLst>
              <a:ext uri="{FF2B5EF4-FFF2-40B4-BE49-F238E27FC236}">
                <a16:creationId xmlns:a16="http://schemas.microsoft.com/office/drawing/2014/main" id="{6A78E2CE-DBAE-7904-D4A0-56E4D15069CE}"/>
              </a:ext>
            </a:extLst>
          </p:cNvPr>
          <p:cNvSpPr/>
          <p:nvPr/>
        </p:nvSpPr>
        <p:spPr>
          <a:xfrm>
            <a:off x="751393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3C45DC19-D122-31E3-B5C7-FD2326136FFE}"/>
              </a:ext>
            </a:extLst>
          </p:cNvPr>
          <p:cNvSpPr/>
          <p:nvPr/>
        </p:nvSpPr>
        <p:spPr>
          <a:xfrm>
            <a:off x="3271780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0388E-880C-10E6-1EE5-96CFB7CBA635}"/>
              </a:ext>
            </a:extLst>
          </p:cNvPr>
          <p:cNvSpPr txBox="1"/>
          <p:nvPr/>
        </p:nvSpPr>
        <p:spPr>
          <a:xfrm>
            <a:off x="843053" y="2240708"/>
            <a:ext cx="1918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Learn a deep  generative model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24D955-DA8C-FB17-54D4-5649F5114066}"/>
              </a:ext>
            </a:extLst>
          </p:cNvPr>
          <p:cNvSpPr txBox="1"/>
          <p:nvPr/>
        </p:nvSpPr>
        <p:spPr>
          <a:xfrm>
            <a:off x="3447419" y="1714318"/>
            <a:ext cx="1780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Equipping agents with slow and fast planning using uncertainty minimisation 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DEB573-8580-821E-FFC1-21F25E9B4D82}"/>
              </a:ext>
            </a:extLst>
          </p:cNvPr>
          <p:cNvSpPr txBox="1"/>
          <p:nvPr/>
        </p:nvSpPr>
        <p:spPr>
          <a:xfrm>
            <a:off x="751393" y="4646990"/>
            <a:ext cx="4678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well does this agent perform? </a:t>
            </a:r>
          </a:p>
        </p:txBody>
      </p:sp>
    </p:spTree>
    <p:extLst>
      <p:ext uri="{BB962C8B-B14F-4D97-AF65-F5344CB8AC3E}">
        <p14:creationId xmlns:p14="http://schemas.microsoft.com/office/powerpoint/2010/main" val="35897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BF4C15-4BD5-C3A9-08F7-FB05BF43AFB1}"/>
                  </a:ext>
                </a:extLst>
              </p:cNvPr>
              <p:cNvSpPr txBox="1"/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BF4C15-4BD5-C3A9-08F7-FB05BF43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blipFill>
                <a:blip r:embed="rId3"/>
                <a:stretch>
                  <a:fillRect l="-10526" r="-140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F27B3B8-D518-9F06-5D3F-C0422D0C61C5}"/>
                  </a:ext>
                </a:extLst>
              </p:cNvPr>
              <p:cNvSpPr/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F27B3B8-D518-9F06-5D3F-C0422D0C6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4B341-A916-0411-F8B7-B93DC1A29304}"/>
                  </a:ext>
                </a:extLst>
              </p:cNvPr>
              <p:cNvSpPr/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4B341-A916-0411-F8B7-B93DC1A29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F957A15B-251A-A43D-8B5A-E3A032FFB362}"/>
              </a:ext>
            </a:extLst>
          </p:cNvPr>
          <p:cNvSpPr/>
          <p:nvPr/>
        </p:nvSpPr>
        <p:spPr>
          <a:xfrm>
            <a:off x="4480723" y="3523415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7286A7-79AF-FB62-72C4-1BAEF3F0E6C0}"/>
              </a:ext>
            </a:extLst>
          </p:cNvPr>
          <p:cNvSpPr/>
          <p:nvPr/>
        </p:nvSpPr>
        <p:spPr>
          <a:xfrm>
            <a:off x="4480723" y="5153833"/>
            <a:ext cx="720000" cy="72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020CC1-273C-A115-4EE9-CC2836F9B3A8}"/>
                  </a:ext>
                </a:extLst>
              </p:cNvPr>
              <p:cNvSpPr txBox="1"/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020CC1-273C-A115-4EE9-CC2836F9B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blipFill>
                <a:blip r:embed="rId6"/>
                <a:stretch>
                  <a:fillRect r="-181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35C9FD-D285-608B-4FF2-73C4A6F5D503}"/>
                  </a:ext>
                </a:extLst>
              </p:cNvPr>
              <p:cNvSpPr txBox="1"/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35C9FD-D285-608B-4FF2-73C4A6F5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blipFill>
                <a:blip r:embed="rId7"/>
                <a:stretch>
                  <a:fillRect r="-3636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D6EA1B-3C2F-0506-B4CF-FA2A6A4DC124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376931" y="3883415"/>
            <a:ext cx="2103792" cy="3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47438A-6D5F-630C-EECE-E9390E8A8FA9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2271489" y="2352657"/>
            <a:ext cx="2314676" cy="127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E51E67-88B5-2661-A403-CB4BDAC19B4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4840723" y="4243415"/>
            <a:ext cx="0" cy="910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BFAF84-98E6-0E31-8BD2-3B057FE630CC}"/>
              </a:ext>
            </a:extLst>
          </p:cNvPr>
          <p:cNvCxnSpPr>
            <a:cxnSpLocks/>
          </p:cNvCxnSpPr>
          <p:nvPr/>
        </p:nvCxnSpPr>
        <p:spPr>
          <a:xfrm>
            <a:off x="1239909" y="3859918"/>
            <a:ext cx="435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35">
            <a:extLst>
              <a:ext uri="{FF2B5EF4-FFF2-40B4-BE49-F238E27FC236}">
                <a16:creationId xmlns:a16="http://schemas.microsoft.com/office/drawing/2014/main" id="{B128A0A5-B81F-F0BA-09CF-FD76EA6FFC92}"/>
              </a:ext>
            </a:extLst>
          </p:cNvPr>
          <p:cNvCxnSpPr>
            <a:cxnSpLocks/>
          </p:cNvCxnSpPr>
          <p:nvPr/>
        </p:nvCxnSpPr>
        <p:spPr>
          <a:xfrm rot="10800000">
            <a:off x="1897988" y="2416033"/>
            <a:ext cx="10495" cy="111044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1">
            <a:extLst>
              <a:ext uri="{FF2B5EF4-FFF2-40B4-BE49-F238E27FC236}">
                <a16:creationId xmlns:a16="http://schemas.microsoft.com/office/drawing/2014/main" id="{5411557B-2B98-AB67-FA47-DFB027BCB3D4}"/>
              </a:ext>
            </a:extLst>
          </p:cNvPr>
          <p:cNvCxnSpPr>
            <a:cxnSpLocks/>
          </p:cNvCxnSpPr>
          <p:nvPr/>
        </p:nvCxnSpPr>
        <p:spPr>
          <a:xfrm rot="10800000">
            <a:off x="4782698" y="4253320"/>
            <a:ext cx="7885" cy="917719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9D4EDAA-B0EB-5D4E-E268-F3A2ECA51A60}"/>
              </a:ext>
            </a:extLst>
          </p:cNvPr>
          <p:cNvCxnSpPr>
            <a:cxnSpLocks/>
          </p:cNvCxnSpPr>
          <p:nvPr/>
        </p:nvCxnSpPr>
        <p:spPr>
          <a:xfrm flipH="1">
            <a:off x="2376931" y="2094170"/>
            <a:ext cx="2545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981C38-35C2-C24C-C25E-A2E3DC66B006}"/>
                  </a:ext>
                </a:extLst>
              </p:cNvPr>
              <p:cNvSpPr txBox="1"/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981C38-35C2-C24C-C25E-A2E3DC66B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blipFill>
                <a:blip r:embed="rId8"/>
                <a:stretch>
                  <a:fillRect l="-9231" r="-1230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3B9F41-AA4C-E9BB-94E1-39B417A49349}"/>
                  </a:ext>
                </a:extLst>
              </p:cNvPr>
              <p:cNvSpPr txBox="1"/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3B9F41-AA4C-E9BB-94E1-39B417A49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blipFill>
                <a:blip r:embed="rId9"/>
                <a:stretch>
                  <a:fillRect l="-8824" r="-1176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DA4366-CA8A-575E-D1CA-3F32CE338E54}"/>
                  </a:ext>
                </a:extLst>
              </p:cNvPr>
              <p:cNvSpPr txBox="1"/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DA4366-CA8A-575E-D1CA-3F32CE33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blipFill>
                <a:blip r:embed="rId10"/>
                <a:stretch>
                  <a:fillRect l="-3145" r="-50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608466-FEF0-CD56-378B-90782390654E}"/>
                  </a:ext>
                </a:extLst>
              </p:cNvPr>
              <p:cNvSpPr txBox="1"/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608466-FEF0-CD56-378B-907823906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blipFill>
                <a:blip r:embed="rId11"/>
                <a:stretch>
                  <a:fillRect l="-4762" r="-76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4EDA46-DA28-B36D-084E-27F0D9F33C0C}"/>
                  </a:ext>
                </a:extLst>
              </p:cNvPr>
              <p:cNvSpPr txBox="1"/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4EDA46-DA28-B36D-084E-27F0D9F3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blipFill>
                <a:blip r:embed="rId12"/>
                <a:stretch>
                  <a:fillRect l="-10638" r="-1702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C40BFEF-EED4-26CE-BD79-B97537D75D45}"/>
              </a:ext>
            </a:extLst>
          </p:cNvPr>
          <p:cNvSpPr txBox="1"/>
          <p:nvPr/>
        </p:nvSpPr>
        <p:spPr>
          <a:xfrm>
            <a:off x="1572656" y="4974984"/>
            <a:ext cx="288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neural networks weights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7EEF18-13DC-A159-5358-7E69C7D90C83}"/>
              </a:ext>
            </a:extLst>
          </p:cNvPr>
          <p:cNvSpPr txBox="1"/>
          <p:nvPr/>
        </p:nvSpPr>
        <p:spPr>
          <a:xfrm>
            <a:off x="2736931" y="3881939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transitions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D8FC7F-2748-74CE-FFBE-53BD61E88BEF}"/>
              </a:ext>
            </a:extLst>
          </p:cNvPr>
          <p:cNvSpPr txBox="1"/>
          <p:nvPr/>
        </p:nvSpPr>
        <p:spPr>
          <a:xfrm>
            <a:off x="5064627" y="4774596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likelihood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1CF1E-991F-2CB9-8536-D1F7BAB82123}"/>
              </a:ext>
            </a:extLst>
          </p:cNvPr>
          <p:cNvSpPr txBox="1"/>
          <p:nvPr/>
        </p:nvSpPr>
        <p:spPr>
          <a:xfrm>
            <a:off x="2640494" y="21737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action prior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BD8927-139B-E1D1-ECF6-5CF5736B0A6A}"/>
              </a:ext>
            </a:extLst>
          </p:cNvPr>
          <p:cNvCxnSpPr>
            <a:cxnSpLocks/>
          </p:cNvCxnSpPr>
          <p:nvPr/>
        </p:nvCxnSpPr>
        <p:spPr>
          <a:xfrm>
            <a:off x="1110320" y="6027921"/>
            <a:ext cx="6349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39C7509-128D-AD0B-7E80-A779CFCE13E0}"/>
              </a:ext>
            </a:extLst>
          </p:cNvPr>
          <p:cNvSpPr txBox="1"/>
          <p:nvPr/>
        </p:nvSpPr>
        <p:spPr>
          <a:xfrm>
            <a:off x="1320758" y="604973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past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855A10-DFEC-2A23-E2E7-4BAF947458B2}"/>
              </a:ext>
            </a:extLst>
          </p:cNvPr>
          <p:cNvSpPr txBox="1"/>
          <p:nvPr/>
        </p:nvSpPr>
        <p:spPr>
          <a:xfrm>
            <a:off x="4408937" y="604444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C0D19-439F-71A4-0D31-5DCB0D7F9F44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4DF2EF9-A3E9-2308-FD87-E17502A0477F}"/>
              </a:ext>
            </a:extLst>
          </p:cNvPr>
          <p:cNvGrpSpPr/>
          <p:nvPr/>
        </p:nvGrpSpPr>
        <p:grpSpPr>
          <a:xfrm>
            <a:off x="87867" y="6519446"/>
            <a:ext cx="3300907" cy="338554"/>
            <a:chOff x="77502" y="6478669"/>
            <a:chExt cx="3300907" cy="338554"/>
          </a:xfrm>
        </p:grpSpPr>
        <p:sp>
          <p:nvSpPr>
            <p:cNvPr id="79" name="TextBox 14">
              <a:extLst>
                <a:ext uri="{FF2B5EF4-FFF2-40B4-BE49-F238E27FC236}">
                  <a16:creationId xmlns:a16="http://schemas.microsoft.com/office/drawing/2014/main" id="{C7FF41B9-0CAF-D326-F583-01C1AE58E7C8}"/>
                </a:ext>
              </a:extLst>
            </p:cNvPr>
            <p:cNvSpPr txBox="1"/>
            <p:nvPr/>
          </p:nvSpPr>
          <p:spPr>
            <a:xfrm>
              <a:off x="291261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80" name="Graphic 79" descr="Spider web with solid fill">
              <a:extLst>
                <a:ext uri="{FF2B5EF4-FFF2-40B4-BE49-F238E27FC236}">
                  <a16:creationId xmlns:a16="http://schemas.microsoft.com/office/drawing/2014/main" id="{4B2A2F8C-50FF-FEF7-F2B1-E21C3D941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2420F8BA-A649-E210-B82C-A75BB6A05B32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We used multiple neural networks to parameterise the generative model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C46FB64-2F0A-8BC5-8EBB-96170E453E1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351"/>
          <a:stretch/>
        </p:blipFill>
        <p:spPr>
          <a:xfrm>
            <a:off x="5173096" y="5174303"/>
            <a:ext cx="698006" cy="685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44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BF4C15-4BD5-C3A9-08F7-FB05BF43AFB1}"/>
                  </a:ext>
                </a:extLst>
              </p:cNvPr>
              <p:cNvSpPr txBox="1"/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BF4C15-4BD5-C3A9-08F7-FB05BF43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blipFill>
                <a:blip r:embed="rId3"/>
                <a:stretch>
                  <a:fillRect l="-10526" r="-140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F27B3B8-D518-9F06-5D3F-C0422D0C61C5}"/>
                  </a:ext>
                </a:extLst>
              </p:cNvPr>
              <p:cNvSpPr/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F27B3B8-D518-9F06-5D3F-C0422D0C6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4B341-A916-0411-F8B7-B93DC1A29304}"/>
                  </a:ext>
                </a:extLst>
              </p:cNvPr>
              <p:cNvSpPr/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4B341-A916-0411-F8B7-B93DC1A29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F957A15B-251A-A43D-8B5A-E3A032FFB362}"/>
              </a:ext>
            </a:extLst>
          </p:cNvPr>
          <p:cNvSpPr/>
          <p:nvPr/>
        </p:nvSpPr>
        <p:spPr>
          <a:xfrm>
            <a:off x="4480723" y="3523415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7286A7-79AF-FB62-72C4-1BAEF3F0E6C0}"/>
              </a:ext>
            </a:extLst>
          </p:cNvPr>
          <p:cNvSpPr/>
          <p:nvPr/>
        </p:nvSpPr>
        <p:spPr>
          <a:xfrm>
            <a:off x="4480723" y="5153833"/>
            <a:ext cx="720000" cy="72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020CC1-273C-A115-4EE9-CC2836F9B3A8}"/>
                  </a:ext>
                </a:extLst>
              </p:cNvPr>
              <p:cNvSpPr txBox="1"/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E020CC1-273C-A115-4EE9-CC2836F9B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blipFill>
                <a:blip r:embed="rId6"/>
                <a:stretch>
                  <a:fillRect r="-181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35C9FD-D285-608B-4FF2-73C4A6F5D503}"/>
                  </a:ext>
                </a:extLst>
              </p:cNvPr>
              <p:cNvSpPr txBox="1"/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35C9FD-D285-608B-4FF2-73C4A6F5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blipFill>
                <a:blip r:embed="rId7"/>
                <a:stretch>
                  <a:fillRect r="-3636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D6EA1B-3C2F-0506-B4CF-FA2A6A4DC124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376931" y="3883415"/>
            <a:ext cx="2103792" cy="3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47438A-6D5F-630C-EECE-E9390E8A8FA9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2271489" y="2352657"/>
            <a:ext cx="2314676" cy="127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E51E67-88B5-2661-A403-CB4BDAC19B4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4840723" y="4243415"/>
            <a:ext cx="0" cy="910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BFAF84-98E6-0E31-8BD2-3B057FE630CC}"/>
              </a:ext>
            </a:extLst>
          </p:cNvPr>
          <p:cNvCxnSpPr>
            <a:cxnSpLocks/>
          </p:cNvCxnSpPr>
          <p:nvPr/>
        </p:nvCxnSpPr>
        <p:spPr>
          <a:xfrm>
            <a:off x="1239909" y="3859918"/>
            <a:ext cx="435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35">
            <a:extLst>
              <a:ext uri="{FF2B5EF4-FFF2-40B4-BE49-F238E27FC236}">
                <a16:creationId xmlns:a16="http://schemas.microsoft.com/office/drawing/2014/main" id="{B128A0A5-B81F-F0BA-09CF-FD76EA6FFC92}"/>
              </a:ext>
            </a:extLst>
          </p:cNvPr>
          <p:cNvCxnSpPr>
            <a:cxnSpLocks/>
          </p:cNvCxnSpPr>
          <p:nvPr/>
        </p:nvCxnSpPr>
        <p:spPr>
          <a:xfrm rot="10800000">
            <a:off x="1897988" y="2416033"/>
            <a:ext cx="10495" cy="111044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1">
            <a:extLst>
              <a:ext uri="{FF2B5EF4-FFF2-40B4-BE49-F238E27FC236}">
                <a16:creationId xmlns:a16="http://schemas.microsoft.com/office/drawing/2014/main" id="{5411557B-2B98-AB67-FA47-DFB027BCB3D4}"/>
              </a:ext>
            </a:extLst>
          </p:cNvPr>
          <p:cNvCxnSpPr>
            <a:cxnSpLocks/>
          </p:cNvCxnSpPr>
          <p:nvPr/>
        </p:nvCxnSpPr>
        <p:spPr>
          <a:xfrm rot="10800000">
            <a:off x="4782698" y="4253320"/>
            <a:ext cx="7885" cy="917719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9D4EDAA-B0EB-5D4E-E268-F3A2ECA51A60}"/>
              </a:ext>
            </a:extLst>
          </p:cNvPr>
          <p:cNvCxnSpPr>
            <a:cxnSpLocks/>
          </p:cNvCxnSpPr>
          <p:nvPr/>
        </p:nvCxnSpPr>
        <p:spPr>
          <a:xfrm flipH="1">
            <a:off x="2376931" y="2094170"/>
            <a:ext cx="2545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981C38-35C2-C24C-C25E-A2E3DC66B006}"/>
                  </a:ext>
                </a:extLst>
              </p:cNvPr>
              <p:cNvSpPr txBox="1"/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981C38-35C2-C24C-C25E-A2E3DC66B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blipFill>
                <a:blip r:embed="rId8"/>
                <a:stretch>
                  <a:fillRect l="-9231" r="-1230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3B9F41-AA4C-E9BB-94E1-39B417A49349}"/>
                  </a:ext>
                </a:extLst>
              </p:cNvPr>
              <p:cNvSpPr txBox="1"/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3B9F41-AA4C-E9BB-94E1-39B417A49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blipFill>
                <a:blip r:embed="rId9"/>
                <a:stretch>
                  <a:fillRect l="-8824" r="-1176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DA4366-CA8A-575E-D1CA-3F32CE338E54}"/>
                  </a:ext>
                </a:extLst>
              </p:cNvPr>
              <p:cNvSpPr txBox="1"/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DA4366-CA8A-575E-D1CA-3F32CE33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blipFill>
                <a:blip r:embed="rId10"/>
                <a:stretch>
                  <a:fillRect l="-3145" r="-50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608466-FEF0-CD56-378B-90782390654E}"/>
                  </a:ext>
                </a:extLst>
              </p:cNvPr>
              <p:cNvSpPr txBox="1"/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608466-FEF0-CD56-378B-907823906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blipFill>
                <a:blip r:embed="rId11"/>
                <a:stretch>
                  <a:fillRect l="-4762" r="-76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4EDA46-DA28-B36D-084E-27F0D9F33C0C}"/>
                  </a:ext>
                </a:extLst>
              </p:cNvPr>
              <p:cNvSpPr txBox="1"/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4EDA46-DA28-B36D-084E-27F0D9F3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blipFill>
                <a:blip r:embed="rId12"/>
                <a:stretch>
                  <a:fillRect l="-10638" r="-1702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C40BFEF-EED4-26CE-BD79-B97537D75D45}"/>
              </a:ext>
            </a:extLst>
          </p:cNvPr>
          <p:cNvSpPr txBox="1"/>
          <p:nvPr/>
        </p:nvSpPr>
        <p:spPr>
          <a:xfrm>
            <a:off x="1572656" y="4974984"/>
            <a:ext cx="288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neural networks weights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7EEF18-13DC-A159-5358-7E69C7D90C83}"/>
              </a:ext>
            </a:extLst>
          </p:cNvPr>
          <p:cNvSpPr txBox="1"/>
          <p:nvPr/>
        </p:nvSpPr>
        <p:spPr>
          <a:xfrm>
            <a:off x="2736931" y="3881939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transitions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D8FC7F-2748-74CE-FFBE-53BD61E88BEF}"/>
              </a:ext>
            </a:extLst>
          </p:cNvPr>
          <p:cNvSpPr txBox="1"/>
          <p:nvPr/>
        </p:nvSpPr>
        <p:spPr>
          <a:xfrm>
            <a:off x="5064627" y="4774596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likelihood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1CF1E-991F-2CB9-8536-D1F7BAB82123}"/>
              </a:ext>
            </a:extLst>
          </p:cNvPr>
          <p:cNvSpPr txBox="1"/>
          <p:nvPr/>
        </p:nvSpPr>
        <p:spPr>
          <a:xfrm>
            <a:off x="2640494" y="21737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action prior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BD8927-139B-E1D1-ECF6-5CF5736B0A6A}"/>
              </a:ext>
            </a:extLst>
          </p:cNvPr>
          <p:cNvCxnSpPr>
            <a:cxnSpLocks/>
          </p:cNvCxnSpPr>
          <p:nvPr/>
        </p:nvCxnSpPr>
        <p:spPr>
          <a:xfrm>
            <a:off x="1110320" y="6027921"/>
            <a:ext cx="6349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39C7509-128D-AD0B-7E80-A779CFCE13E0}"/>
              </a:ext>
            </a:extLst>
          </p:cNvPr>
          <p:cNvSpPr txBox="1"/>
          <p:nvPr/>
        </p:nvSpPr>
        <p:spPr>
          <a:xfrm>
            <a:off x="1320758" y="604973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past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855A10-DFEC-2A23-E2E7-4BAF947458B2}"/>
              </a:ext>
            </a:extLst>
          </p:cNvPr>
          <p:cNvSpPr txBox="1"/>
          <p:nvPr/>
        </p:nvSpPr>
        <p:spPr>
          <a:xfrm>
            <a:off x="4408937" y="604444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C0D19-439F-71A4-0D31-5DCB0D7F9F44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4DF2EF9-A3E9-2308-FD87-E17502A0477F}"/>
              </a:ext>
            </a:extLst>
          </p:cNvPr>
          <p:cNvGrpSpPr/>
          <p:nvPr/>
        </p:nvGrpSpPr>
        <p:grpSpPr>
          <a:xfrm>
            <a:off x="87867" y="6519446"/>
            <a:ext cx="3300907" cy="338554"/>
            <a:chOff x="77502" y="6478669"/>
            <a:chExt cx="3300907" cy="338554"/>
          </a:xfrm>
        </p:grpSpPr>
        <p:sp>
          <p:nvSpPr>
            <p:cNvPr id="79" name="TextBox 14">
              <a:extLst>
                <a:ext uri="{FF2B5EF4-FFF2-40B4-BE49-F238E27FC236}">
                  <a16:creationId xmlns:a16="http://schemas.microsoft.com/office/drawing/2014/main" id="{C7FF41B9-0CAF-D326-F583-01C1AE58E7C8}"/>
                </a:ext>
              </a:extLst>
            </p:cNvPr>
            <p:cNvSpPr txBox="1"/>
            <p:nvPr/>
          </p:nvSpPr>
          <p:spPr>
            <a:xfrm>
              <a:off x="291261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80" name="Graphic 79" descr="Spider web with solid fill">
              <a:extLst>
                <a:ext uri="{FF2B5EF4-FFF2-40B4-BE49-F238E27FC236}">
                  <a16:creationId xmlns:a16="http://schemas.microsoft.com/office/drawing/2014/main" id="{4B2A2F8C-50FF-FEF7-F2B1-E21C3D941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2420F8BA-A649-E210-B82C-A75BB6A05B32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We used multiple neural networks to parameterise the generative model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C46FB64-2F0A-8BC5-8EBB-96170E453E1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351"/>
          <a:stretch/>
        </p:blipFill>
        <p:spPr>
          <a:xfrm>
            <a:off x="5173096" y="5174303"/>
            <a:ext cx="698006" cy="685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28483D-938C-D57F-02C0-9815498CF6C8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379EA-B87C-0683-A305-EFCCA39404B8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197469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8B0C3-ED6A-7A26-BA37-77F9562EC4BC}"/>
                  </a:ext>
                </a:extLst>
              </p:cNvPr>
              <p:cNvSpPr txBox="1"/>
              <p:nvPr/>
            </p:nvSpPr>
            <p:spPr>
              <a:xfrm>
                <a:off x="5178842" y="1782454"/>
                <a:ext cx="5835831" cy="228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Minimising surprisal:</a:t>
                </a: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𝑙𝑜𝑔𝑝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8B0C3-ED6A-7A26-BA37-77F9562E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42" y="1782454"/>
                <a:ext cx="5835831" cy="2284151"/>
              </a:xfrm>
              <a:prstGeom prst="rect">
                <a:avLst/>
              </a:prstGeom>
              <a:blipFill>
                <a:blip r:embed="rId5"/>
                <a:stretch>
                  <a:fillRect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le 1">
            <a:extLst>
              <a:ext uri="{FF2B5EF4-FFF2-40B4-BE49-F238E27FC236}">
                <a16:creationId xmlns:a16="http://schemas.microsoft.com/office/drawing/2014/main" id="{E83FCDFD-A03B-F338-C04C-3F2A897D61D2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The generative model was </a:t>
            </a:r>
            <a:r>
              <a:rPr lang="en-US" sz="2000" b="1" spc="300" dirty="0" err="1"/>
              <a:t>optimised</a:t>
            </a:r>
            <a:r>
              <a:rPr lang="en-US" sz="2000" b="1" spc="300" dirty="0"/>
              <a:t> using the same variational objective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48964-E1F0-CA48-F2DA-E275DC00AEE2}"/>
                  </a:ext>
                </a:extLst>
              </p:cNvPr>
              <p:cNvSpPr txBox="1"/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48964-E1F0-CA48-F2DA-E275DC00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blipFill>
                <a:blip r:embed="rId9"/>
                <a:stretch>
                  <a:fillRect l="-10526" r="-140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C75E279-7526-DC5A-00AE-1321C08337EE}"/>
                  </a:ext>
                </a:extLst>
              </p:cNvPr>
              <p:cNvSpPr/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C75E279-7526-DC5A-00AE-1321C0833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DFE7406-3C67-9E2E-774F-4DE42A499121}"/>
                  </a:ext>
                </a:extLst>
              </p:cNvPr>
              <p:cNvSpPr/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DFE7406-3C67-9E2E-774F-4DE42A499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A128DDBD-B6BD-36FA-B505-E002313E8C3F}"/>
              </a:ext>
            </a:extLst>
          </p:cNvPr>
          <p:cNvSpPr/>
          <p:nvPr/>
        </p:nvSpPr>
        <p:spPr>
          <a:xfrm>
            <a:off x="4480723" y="3523415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35C672E-F14D-F5ED-0E52-4B0A48034D9D}"/>
              </a:ext>
            </a:extLst>
          </p:cNvPr>
          <p:cNvSpPr/>
          <p:nvPr/>
        </p:nvSpPr>
        <p:spPr>
          <a:xfrm>
            <a:off x="4480723" y="5153833"/>
            <a:ext cx="720000" cy="72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EBBCBE-A66E-AC95-75CB-84E6066F8F49}"/>
                  </a:ext>
                </a:extLst>
              </p:cNvPr>
              <p:cNvSpPr txBox="1"/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EBBCBE-A66E-AC95-75CB-84E6066F8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blipFill>
                <a:blip r:embed="rId12"/>
                <a:stretch>
                  <a:fillRect r="-181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2B7226F-6C3F-3820-476D-655B53AACC0A}"/>
                  </a:ext>
                </a:extLst>
              </p:cNvPr>
              <p:cNvSpPr txBox="1"/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2B7226F-6C3F-3820-476D-655B53AA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blipFill>
                <a:blip r:embed="rId13"/>
                <a:stretch>
                  <a:fillRect r="-3636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354380-5BFD-108C-81C3-462CD9A5389A}"/>
              </a:ext>
            </a:extLst>
          </p:cNvPr>
          <p:cNvCxnSpPr>
            <a:cxnSpLocks/>
            <a:stCxn id="85" idx="6"/>
            <a:endCxn id="86" idx="2"/>
          </p:cNvCxnSpPr>
          <p:nvPr/>
        </p:nvCxnSpPr>
        <p:spPr>
          <a:xfrm flipV="1">
            <a:off x="2376931" y="3883415"/>
            <a:ext cx="2103792" cy="3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4B09533-ED0B-9698-DA9C-C17BAAD9096B}"/>
              </a:ext>
            </a:extLst>
          </p:cNvPr>
          <p:cNvCxnSpPr>
            <a:cxnSpLocks/>
            <a:stCxn id="84" idx="5"/>
            <a:endCxn id="86" idx="1"/>
          </p:cNvCxnSpPr>
          <p:nvPr/>
        </p:nvCxnSpPr>
        <p:spPr>
          <a:xfrm>
            <a:off x="2271489" y="2352657"/>
            <a:ext cx="2314676" cy="127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4C3218-E728-6F1C-9171-86446FBC454C}"/>
              </a:ext>
            </a:extLst>
          </p:cNvPr>
          <p:cNvCxnSpPr>
            <a:cxnSpLocks/>
            <a:stCxn id="86" idx="4"/>
            <a:endCxn id="87" idx="0"/>
          </p:cNvCxnSpPr>
          <p:nvPr/>
        </p:nvCxnSpPr>
        <p:spPr>
          <a:xfrm>
            <a:off x="4840723" y="4243415"/>
            <a:ext cx="0" cy="910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8DA99A1-2F8B-C09B-7432-F066E22F8A9D}"/>
              </a:ext>
            </a:extLst>
          </p:cNvPr>
          <p:cNvCxnSpPr>
            <a:cxnSpLocks/>
          </p:cNvCxnSpPr>
          <p:nvPr/>
        </p:nvCxnSpPr>
        <p:spPr>
          <a:xfrm>
            <a:off x="1239909" y="3859918"/>
            <a:ext cx="435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35">
            <a:extLst>
              <a:ext uri="{FF2B5EF4-FFF2-40B4-BE49-F238E27FC236}">
                <a16:creationId xmlns:a16="http://schemas.microsoft.com/office/drawing/2014/main" id="{1E9EB684-1B0C-536E-2A33-F13979887D7F}"/>
              </a:ext>
            </a:extLst>
          </p:cNvPr>
          <p:cNvCxnSpPr>
            <a:cxnSpLocks/>
          </p:cNvCxnSpPr>
          <p:nvPr/>
        </p:nvCxnSpPr>
        <p:spPr>
          <a:xfrm rot="10800000">
            <a:off x="1897988" y="2416033"/>
            <a:ext cx="10495" cy="111044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41">
            <a:extLst>
              <a:ext uri="{FF2B5EF4-FFF2-40B4-BE49-F238E27FC236}">
                <a16:creationId xmlns:a16="http://schemas.microsoft.com/office/drawing/2014/main" id="{E683066F-B03B-FC3C-E13F-4832A50647EB}"/>
              </a:ext>
            </a:extLst>
          </p:cNvPr>
          <p:cNvCxnSpPr>
            <a:cxnSpLocks/>
          </p:cNvCxnSpPr>
          <p:nvPr/>
        </p:nvCxnSpPr>
        <p:spPr>
          <a:xfrm rot="10800000">
            <a:off x="4782698" y="4253320"/>
            <a:ext cx="7885" cy="917719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E90E630-A056-89B2-F54F-4C6261179838}"/>
              </a:ext>
            </a:extLst>
          </p:cNvPr>
          <p:cNvCxnSpPr>
            <a:cxnSpLocks/>
          </p:cNvCxnSpPr>
          <p:nvPr/>
        </p:nvCxnSpPr>
        <p:spPr>
          <a:xfrm flipH="1">
            <a:off x="2376931" y="2094170"/>
            <a:ext cx="2545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5FDD6-4F13-5F9A-87FB-86AE41632B55}"/>
                  </a:ext>
                </a:extLst>
              </p:cNvPr>
              <p:cNvSpPr txBox="1"/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5FDD6-4F13-5F9A-87FB-86AE4163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blipFill>
                <a:blip r:embed="rId14"/>
                <a:stretch>
                  <a:fillRect l="-9231" r="-1230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776FFC-ABA5-C1A6-A705-5236C97FEA20}"/>
                  </a:ext>
                </a:extLst>
              </p:cNvPr>
              <p:cNvSpPr txBox="1"/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776FFC-ABA5-C1A6-A705-5236C97FE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blipFill>
                <a:blip r:embed="rId15"/>
                <a:stretch>
                  <a:fillRect l="-8824" r="-1176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60EEB6-7B17-54EA-42B6-EF4EBB31800D}"/>
                  </a:ext>
                </a:extLst>
              </p:cNvPr>
              <p:cNvSpPr txBox="1"/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60EEB6-7B17-54EA-42B6-EF4EBB318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blipFill>
                <a:blip r:embed="rId16"/>
                <a:stretch>
                  <a:fillRect l="-3145" r="-50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FFF8E5E-4B66-3E28-B0FD-5F2E7D06298B}"/>
                  </a:ext>
                </a:extLst>
              </p:cNvPr>
              <p:cNvSpPr txBox="1"/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FFF8E5E-4B66-3E28-B0FD-5F2E7D06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blipFill>
                <a:blip r:embed="rId17"/>
                <a:stretch>
                  <a:fillRect l="-4762" r="-76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521A707-685A-2E9A-462F-E7FEEF5DA42A}"/>
                  </a:ext>
                </a:extLst>
              </p:cNvPr>
              <p:cNvSpPr txBox="1"/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521A707-685A-2E9A-462F-E7FEEF5D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blipFill>
                <a:blip r:embed="rId18"/>
                <a:stretch>
                  <a:fillRect l="-10638" r="-1702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F187F093-5F5F-A992-84D3-34DF9844EB69}"/>
              </a:ext>
            </a:extLst>
          </p:cNvPr>
          <p:cNvSpPr txBox="1"/>
          <p:nvPr/>
        </p:nvSpPr>
        <p:spPr>
          <a:xfrm>
            <a:off x="1572656" y="4974984"/>
            <a:ext cx="288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neural networks weights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F73613-0658-6B58-8249-3D9F0CE1B917}"/>
              </a:ext>
            </a:extLst>
          </p:cNvPr>
          <p:cNvSpPr txBox="1"/>
          <p:nvPr/>
        </p:nvSpPr>
        <p:spPr>
          <a:xfrm>
            <a:off x="2736931" y="3881939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transitions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6D94E60-A3CF-47F1-8875-61D98DDC4090}"/>
              </a:ext>
            </a:extLst>
          </p:cNvPr>
          <p:cNvSpPr txBox="1"/>
          <p:nvPr/>
        </p:nvSpPr>
        <p:spPr>
          <a:xfrm>
            <a:off x="5064627" y="4774596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likelihood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B7B299-9886-95DB-03A9-EF67BCD8B0B0}"/>
              </a:ext>
            </a:extLst>
          </p:cNvPr>
          <p:cNvSpPr txBox="1"/>
          <p:nvPr/>
        </p:nvSpPr>
        <p:spPr>
          <a:xfrm>
            <a:off x="2640494" y="21737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action prior 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1D7FAB6-197D-6039-5944-2E07CC00665A}"/>
              </a:ext>
            </a:extLst>
          </p:cNvPr>
          <p:cNvCxnSpPr>
            <a:cxnSpLocks/>
          </p:cNvCxnSpPr>
          <p:nvPr/>
        </p:nvCxnSpPr>
        <p:spPr>
          <a:xfrm>
            <a:off x="1110320" y="6027921"/>
            <a:ext cx="6349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D2FBFE2-2E8F-CDB6-C8F9-E29230791FAA}"/>
              </a:ext>
            </a:extLst>
          </p:cNvPr>
          <p:cNvSpPr txBox="1"/>
          <p:nvPr/>
        </p:nvSpPr>
        <p:spPr>
          <a:xfrm>
            <a:off x="1320758" y="604973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past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77D473-2975-A16B-A1E8-A88497409395}"/>
              </a:ext>
            </a:extLst>
          </p:cNvPr>
          <p:cNvSpPr txBox="1"/>
          <p:nvPr/>
        </p:nvSpPr>
        <p:spPr>
          <a:xfrm>
            <a:off x="4408937" y="604444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0D604E-9C4E-A7EB-F124-54139696CD04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0F4A327-0043-3B0D-4132-480BB30FB5D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351"/>
          <a:stretch/>
        </p:blipFill>
        <p:spPr>
          <a:xfrm>
            <a:off x="5157889" y="5165521"/>
            <a:ext cx="698006" cy="685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91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8B0C3-ED6A-7A26-BA37-77F9562EC4BC}"/>
                  </a:ext>
                </a:extLst>
              </p:cNvPr>
              <p:cNvSpPr txBox="1"/>
              <p:nvPr/>
            </p:nvSpPr>
            <p:spPr>
              <a:xfrm>
                <a:off x="5178842" y="1782454"/>
                <a:ext cx="5835831" cy="228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Minimising surprisal:</a:t>
                </a: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𝑙𝑜𝑔𝑝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8B0C3-ED6A-7A26-BA37-77F9562E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42" y="1782454"/>
                <a:ext cx="5835831" cy="2284151"/>
              </a:xfrm>
              <a:prstGeom prst="rect">
                <a:avLst/>
              </a:prstGeom>
              <a:blipFill>
                <a:blip r:embed="rId5"/>
                <a:stretch>
                  <a:fillRect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le 1">
            <a:extLst>
              <a:ext uri="{FF2B5EF4-FFF2-40B4-BE49-F238E27FC236}">
                <a16:creationId xmlns:a16="http://schemas.microsoft.com/office/drawing/2014/main" id="{E83FCDFD-A03B-F338-C04C-3F2A897D61D2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The generative model was </a:t>
            </a:r>
            <a:r>
              <a:rPr lang="en-US" sz="2000" b="1" spc="300" dirty="0" err="1"/>
              <a:t>optimised</a:t>
            </a:r>
            <a:r>
              <a:rPr lang="en-US" sz="2000" b="1" spc="300" dirty="0"/>
              <a:t> using the same variational objective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48964-E1F0-CA48-F2DA-E275DC00AEE2}"/>
                  </a:ext>
                </a:extLst>
              </p:cNvPr>
              <p:cNvSpPr txBox="1"/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BA48964-E1F0-CA48-F2DA-E275DC00A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974" y="1887834"/>
                <a:ext cx="706924" cy="369332"/>
              </a:xfrm>
              <a:prstGeom prst="rect">
                <a:avLst/>
              </a:prstGeom>
              <a:blipFill>
                <a:blip r:embed="rId6"/>
                <a:stretch>
                  <a:fillRect l="-10526" r="-1403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C75E279-7526-DC5A-00AE-1321C08337EE}"/>
                  </a:ext>
                </a:extLst>
              </p:cNvPr>
              <p:cNvSpPr/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C75E279-7526-DC5A-00AE-1321C0833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1738099"/>
                <a:ext cx="720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DFE7406-3C67-9E2E-774F-4DE42A499121}"/>
                  </a:ext>
                </a:extLst>
              </p:cNvPr>
              <p:cNvSpPr/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DFE7406-3C67-9E2E-774F-4DE42A499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31" y="3526473"/>
                <a:ext cx="720000" cy="720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A128DDBD-B6BD-36FA-B505-E002313E8C3F}"/>
              </a:ext>
            </a:extLst>
          </p:cNvPr>
          <p:cNvSpPr/>
          <p:nvPr/>
        </p:nvSpPr>
        <p:spPr>
          <a:xfrm>
            <a:off x="4480723" y="3523415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35C672E-F14D-F5ED-0E52-4B0A48034D9D}"/>
              </a:ext>
            </a:extLst>
          </p:cNvPr>
          <p:cNvSpPr/>
          <p:nvPr/>
        </p:nvSpPr>
        <p:spPr>
          <a:xfrm>
            <a:off x="4480723" y="5153833"/>
            <a:ext cx="720000" cy="72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 </a:t>
            </a:r>
            <a:endParaRPr lang="en-GB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EBBCBE-A66E-AC95-75CB-84E6066F8F49}"/>
                  </a:ext>
                </a:extLst>
              </p:cNvPr>
              <p:cNvSpPr txBox="1"/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EBBCBE-A66E-AC95-75CB-84E6066F8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3622400"/>
                <a:ext cx="677166" cy="461665"/>
              </a:xfrm>
              <a:prstGeom prst="rect">
                <a:avLst/>
              </a:prstGeom>
              <a:blipFill>
                <a:blip r:embed="rId9"/>
                <a:stretch>
                  <a:fillRect r="-181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2B7226F-6C3F-3820-476D-655B53AACC0A}"/>
                  </a:ext>
                </a:extLst>
              </p:cNvPr>
              <p:cNvSpPr txBox="1"/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2B7226F-6C3F-3820-476D-655B53AA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3" y="5212322"/>
                <a:ext cx="677166" cy="461665"/>
              </a:xfrm>
              <a:prstGeom prst="rect">
                <a:avLst/>
              </a:prstGeom>
              <a:blipFill>
                <a:blip r:embed="rId10"/>
                <a:stretch>
                  <a:fillRect r="-3636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354380-5BFD-108C-81C3-462CD9A5389A}"/>
              </a:ext>
            </a:extLst>
          </p:cNvPr>
          <p:cNvCxnSpPr>
            <a:cxnSpLocks/>
            <a:stCxn id="85" idx="6"/>
            <a:endCxn id="86" idx="2"/>
          </p:cNvCxnSpPr>
          <p:nvPr/>
        </p:nvCxnSpPr>
        <p:spPr>
          <a:xfrm flipV="1">
            <a:off x="2376931" y="3883415"/>
            <a:ext cx="2103792" cy="3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4B09533-ED0B-9698-DA9C-C17BAAD9096B}"/>
              </a:ext>
            </a:extLst>
          </p:cNvPr>
          <p:cNvCxnSpPr>
            <a:cxnSpLocks/>
            <a:stCxn id="84" idx="5"/>
            <a:endCxn id="86" idx="1"/>
          </p:cNvCxnSpPr>
          <p:nvPr/>
        </p:nvCxnSpPr>
        <p:spPr>
          <a:xfrm>
            <a:off x="2271489" y="2352657"/>
            <a:ext cx="2314676" cy="127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4C3218-E728-6F1C-9171-86446FBC454C}"/>
              </a:ext>
            </a:extLst>
          </p:cNvPr>
          <p:cNvCxnSpPr>
            <a:cxnSpLocks/>
            <a:stCxn id="86" idx="4"/>
            <a:endCxn id="87" idx="0"/>
          </p:cNvCxnSpPr>
          <p:nvPr/>
        </p:nvCxnSpPr>
        <p:spPr>
          <a:xfrm>
            <a:off x="4840723" y="4243415"/>
            <a:ext cx="0" cy="910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8DA99A1-2F8B-C09B-7432-F066E22F8A9D}"/>
              </a:ext>
            </a:extLst>
          </p:cNvPr>
          <p:cNvCxnSpPr>
            <a:cxnSpLocks/>
          </p:cNvCxnSpPr>
          <p:nvPr/>
        </p:nvCxnSpPr>
        <p:spPr>
          <a:xfrm>
            <a:off x="1239909" y="3859918"/>
            <a:ext cx="435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35">
            <a:extLst>
              <a:ext uri="{FF2B5EF4-FFF2-40B4-BE49-F238E27FC236}">
                <a16:creationId xmlns:a16="http://schemas.microsoft.com/office/drawing/2014/main" id="{1E9EB684-1B0C-536E-2A33-F13979887D7F}"/>
              </a:ext>
            </a:extLst>
          </p:cNvPr>
          <p:cNvCxnSpPr>
            <a:cxnSpLocks/>
          </p:cNvCxnSpPr>
          <p:nvPr/>
        </p:nvCxnSpPr>
        <p:spPr>
          <a:xfrm rot="10800000">
            <a:off x="1897988" y="2416033"/>
            <a:ext cx="10495" cy="1110440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41">
            <a:extLst>
              <a:ext uri="{FF2B5EF4-FFF2-40B4-BE49-F238E27FC236}">
                <a16:creationId xmlns:a16="http://schemas.microsoft.com/office/drawing/2014/main" id="{E683066F-B03B-FC3C-E13F-4832A50647EB}"/>
              </a:ext>
            </a:extLst>
          </p:cNvPr>
          <p:cNvCxnSpPr>
            <a:cxnSpLocks/>
          </p:cNvCxnSpPr>
          <p:nvPr/>
        </p:nvCxnSpPr>
        <p:spPr>
          <a:xfrm rot="10800000">
            <a:off x="4782698" y="4253320"/>
            <a:ext cx="7885" cy="917719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E90E630-A056-89B2-F54F-4C6261179838}"/>
              </a:ext>
            </a:extLst>
          </p:cNvPr>
          <p:cNvCxnSpPr>
            <a:cxnSpLocks/>
          </p:cNvCxnSpPr>
          <p:nvPr/>
        </p:nvCxnSpPr>
        <p:spPr>
          <a:xfrm flipH="1">
            <a:off x="2376931" y="2094170"/>
            <a:ext cx="2545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5FDD6-4F13-5F9A-87FB-86AE41632B55}"/>
                  </a:ext>
                </a:extLst>
              </p:cNvPr>
              <p:cNvSpPr txBox="1"/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5FDD6-4F13-5F9A-87FB-86AE4163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177" y="4468566"/>
                <a:ext cx="822533" cy="402226"/>
              </a:xfrm>
              <a:prstGeom prst="rect">
                <a:avLst/>
              </a:prstGeom>
              <a:blipFill>
                <a:blip r:embed="rId11"/>
                <a:stretch>
                  <a:fillRect l="-9231" r="-1230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776FFC-ABA5-C1A6-A705-5236C97FEA20}"/>
                  </a:ext>
                </a:extLst>
              </p:cNvPr>
              <p:cNvSpPr txBox="1"/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1776FFC-ABA5-C1A6-A705-5236C97FE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4" y="2671680"/>
                <a:ext cx="852606" cy="402226"/>
              </a:xfrm>
              <a:prstGeom prst="rect">
                <a:avLst/>
              </a:prstGeom>
              <a:blipFill>
                <a:blip r:embed="rId12"/>
                <a:stretch>
                  <a:fillRect l="-8824" r="-1176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60EEB6-7B17-54EA-42B6-EF4EBB31800D}"/>
                  </a:ext>
                </a:extLst>
              </p:cNvPr>
              <p:cNvSpPr txBox="1"/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60EEB6-7B17-54EA-42B6-EF4EBB318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97" y="3437734"/>
                <a:ext cx="1998688" cy="369332"/>
              </a:xfrm>
              <a:prstGeom prst="rect">
                <a:avLst/>
              </a:prstGeom>
              <a:blipFill>
                <a:blip r:embed="rId13"/>
                <a:stretch>
                  <a:fillRect l="-3145" r="-50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FFF8E5E-4B66-3E28-B0FD-5F2E7D06298B}"/>
                  </a:ext>
                </a:extLst>
              </p:cNvPr>
              <p:cNvSpPr txBox="1"/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FFF8E5E-4B66-3E28-B0FD-5F2E7D06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64" y="4415456"/>
                <a:ext cx="1312667" cy="369332"/>
              </a:xfrm>
              <a:prstGeom prst="rect">
                <a:avLst/>
              </a:prstGeom>
              <a:blipFill>
                <a:blip r:embed="rId14"/>
                <a:stretch>
                  <a:fillRect l="-4762" r="-76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521A707-685A-2E9A-462F-E7FEEF5DA42A}"/>
                  </a:ext>
                </a:extLst>
              </p:cNvPr>
              <p:cNvSpPr txBox="1"/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521A707-685A-2E9A-462F-E7FEEF5D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17" y="4951891"/>
                <a:ext cx="581505" cy="369332"/>
              </a:xfrm>
              <a:prstGeom prst="rect">
                <a:avLst/>
              </a:prstGeom>
              <a:blipFill>
                <a:blip r:embed="rId15"/>
                <a:stretch>
                  <a:fillRect l="-10638" r="-17021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F187F093-5F5F-A992-84D3-34DF9844EB69}"/>
              </a:ext>
            </a:extLst>
          </p:cNvPr>
          <p:cNvSpPr txBox="1"/>
          <p:nvPr/>
        </p:nvSpPr>
        <p:spPr>
          <a:xfrm>
            <a:off x="1572656" y="4974984"/>
            <a:ext cx="288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: neural networks weights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F73613-0658-6B58-8249-3D9F0CE1B917}"/>
              </a:ext>
            </a:extLst>
          </p:cNvPr>
          <p:cNvSpPr txBox="1"/>
          <p:nvPr/>
        </p:nvSpPr>
        <p:spPr>
          <a:xfrm>
            <a:off x="2736931" y="3881939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transitions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6D94E60-A3CF-47F1-8875-61D98DDC4090}"/>
              </a:ext>
            </a:extLst>
          </p:cNvPr>
          <p:cNvSpPr txBox="1"/>
          <p:nvPr/>
        </p:nvSpPr>
        <p:spPr>
          <a:xfrm>
            <a:off x="5064627" y="4774596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likelihood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B7B299-9886-95DB-03A9-EF67BCD8B0B0}"/>
              </a:ext>
            </a:extLst>
          </p:cNvPr>
          <p:cNvSpPr txBox="1"/>
          <p:nvPr/>
        </p:nvSpPr>
        <p:spPr>
          <a:xfrm>
            <a:off x="2640494" y="217379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action prior 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1D7FAB6-197D-6039-5944-2E07CC00665A}"/>
              </a:ext>
            </a:extLst>
          </p:cNvPr>
          <p:cNvCxnSpPr>
            <a:cxnSpLocks/>
          </p:cNvCxnSpPr>
          <p:nvPr/>
        </p:nvCxnSpPr>
        <p:spPr>
          <a:xfrm>
            <a:off x="1110320" y="6027921"/>
            <a:ext cx="6349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D2FBFE2-2E8F-CDB6-C8F9-E29230791FAA}"/>
              </a:ext>
            </a:extLst>
          </p:cNvPr>
          <p:cNvSpPr txBox="1"/>
          <p:nvPr/>
        </p:nvSpPr>
        <p:spPr>
          <a:xfrm>
            <a:off x="1320758" y="604973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past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77D473-2975-A16B-A1E8-A88497409395}"/>
              </a:ext>
            </a:extLst>
          </p:cNvPr>
          <p:cNvSpPr txBox="1"/>
          <p:nvPr/>
        </p:nvSpPr>
        <p:spPr>
          <a:xfrm>
            <a:off x="4408937" y="604444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0D604E-9C4E-A7EB-F124-54139696CD04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0F4A327-0043-3B0D-4132-480BB30FB5D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351"/>
          <a:stretch/>
        </p:blipFill>
        <p:spPr>
          <a:xfrm>
            <a:off x="5157889" y="5165521"/>
            <a:ext cx="698006" cy="685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78ABED-57D6-611B-3071-C28F2BE46038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7BA99-0153-2183-1814-904960D79959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255274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624AF0-DA01-8EB4-76C4-B23634EA1FD5}"/>
              </a:ext>
            </a:extLst>
          </p:cNvPr>
          <p:cNvSpPr/>
          <p:nvPr/>
        </p:nvSpPr>
        <p:spPr>
          <a:xfrm>
            <a:off x="6123710" y="-75429"/>
            <a:ext cx="6096000" cy="70088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66692-3FA2-10BE-027A-95F863B59FD2}"/>
              </a:ext>
            </a:extLst>
          </p:cNvPr>
          <p:cNvSpPr txBox="1"/>
          <p:nvPr/>
        </p:nvSpPr>
        <p:spPr>
          <a:xfrm>
            <a:off x="6722748" y="1507146"/>
            <a:ext cx="47040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to define a deep active inference agent?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F1E24-6E8F-9EB3-4950-122683E27482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CD93E1-DD15-57E6-9C93-37DB321EB029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C273E568-E545-853D-1409-88EAC89C0710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33" name="Graphic 32" descr="Spider web with solid fill">
              <a:extLst>
                <a:ext uri="{FF2B5EF4-FFF2-40B4-BE49-F238E27FC236}">
                  <a16:creationId xmlns:a16="http://schemas.microsoft.com/office/drawing/2014/main" id="{01CCA4EA-7D1A-9B76-4440-2BD1D086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9" name="Picture 8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62CAC04F-E305-9872-EF59-BDA86C33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r="1" b="1"/>
          <a:stretch/>
        </p:blipFill>
        <p:spPr>
          <a:xfrm>
            <a:off x="6813719" y="4410222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Loop | Karl Friston">
            <a:extLst>
              <a:ext uri="{FF2B5EF4-FFF2-40B4-BE49-F238E27FC236}">
                <a16:creationId xmlns:a16="http://schemas.microsoft.com/office/drawing/2014/main" id="{727B8FE7-7508-89EF-E8C9-147AAF90F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8906657" y="4410222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Pedro Mediano – ICPR 2020">
            <a:extLst>
              <a:ext uri="{FF2B5EF4-FFF2-40B4-BE49-F238E27FC236}">
                <a16:creationId xmlns:a16="http://schemas.microsoft.com/office/drawing/2014/main" id="{D89ED323-62A1-2CA1-E5B7-7FA046258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656" b="25337"/>
          <a:stretch/>
        </p:blipFill>
        <p:spPr bwMode="auto">
          <a:xfrm>
            <a:off x="7864936" y="4410222"/>
            <a:ext cx="902371" cy="9118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91F49-5041-7A2A-0004-98DAFC31C75C}"/>
              </a:ext>
            </a:extLst>
          </p:cNvPr>
          <p:cNvSpPr txBox="1"/>
          <p:nvPr/>
        </p:nvSpPr>
        <p:spPr>
          <a:xfrm>
            <a:off x="6722748" y="5336345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Zafeirios</a:t>
            </a: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Fountas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34EDE-AAFB-3C65-C955-4B9C7E9D7C59}"/>
              </a:ext>
            </a:extLst>
          </p:cNvPr>
          <p:cNvSpPr txBox="1"/>
          <p:nvPr/>
        </p:nvSpPr>
        <p:spPr>
          <a:xfrm>
            <a:off x="7769218" y="5333176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Pedro </a:t>
            </a:r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Mediano</a:t>
            </a:r>
            <a:endParaRPr lang="en-US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D1C95-99E2-2035-CF75-3FF5DC485CF6}"/>
              </a:ext>
            </a:extLst>
          </p:cNvPr>
          <p:cNvSpPr txBox="1"/>
          <p:nvPr/>
        </p:nvSpPr>
        <p:spPr>
          <a:xfrm>
            <a:off x="8863026" y="5344751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Karl Friston</a:t>
            </a:r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D386C8B0-71B2-71EA-2AC9-3BD4414B8DBA}"/>
              </a:ext>
            </a:extLst>
          </p:cNvPr>
          <p:cNvSpPr/>
          <p:nvPr/>
        </p:nvSpPr>
        <p:spPr>
          <a:xfrm>
            <a:off x="751393" y="4335820"/>
            <a:ext cx="4695912" cy="95922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EE108E7B-5F52-D486-463F-529B3F7DC5D4}"/>
              </a:ext>
            </a:extLst>
          </p:cNvPr>
          <p:cNvSpPr/>
          <p:nvPr/>
        </p:nvSpPr>
        <p:spPr>
          <a:xfrm>
            <a:off x="751393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2F2E21E2-B62D-F0CD-7D03-1396B58BEF6D}"/>
              </a:ext>
            </a:extLst>
          </p:cNvPr>
          <p:cNvSpPr/>
          <p:nvPr/>
        </p:nvSpPr>
        <p:spPr>
          <a:xfrm>
            <a:off x="3271780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96AB5-E43C-7FC2-E7CF-27C6A4AD8C10}"/>
              </a:ext>
            </a:extLst>
          </p:cNvPr>
          <p:cNvSpPr txBox="1"/>
          <p:nvPr/>
        </p:nvSpPr>
        <p:spPr>
          <a:xfrm>
            <a:off x="843053" y="2240708"/>
            <a:ext cx="1918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Learn a deep  generative model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6D516-FE77-AC76-15BD-285E487A605D}"/>
              </a:ext>
            </a:extLst>
          </p:cNvPr>
          <p:cNvSpPr txBox="1"/>
          <p:nvPr/>
        </p:nvSpPr>
        <p:spPr>
          <a:xfrm>
            <a:off x="3447419" y="1714318"/>
            <a:ext cx="1780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Equipping agents with slow and fast planning using uncertainty minimisation 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F0E99-24D4-5931-C800-D9EC919BBCF5}"/>
              </a:ext>
            </a:extLst>
          </p:cNvPr>
          <p:cNvSpPr txBox="1"/>
          <p:nvPr/>
        </p:nvSpPr>
        <p:spPr>
          <a:xfrm>
            <a:off x="751393" y="4646990"/>
            <a:ext cx="4678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well does this agent perform?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0AE3F-36FF-70F6-FB22-0B9663961289}"/>
              </a:ext>
            </a:extLst>
          </p:cNvPr>
          <p:cNvSpPr txBox="1"/>
          <p:nvPr/>
        </p:nvSpPr>
        <p:spPr>
          <a:xfrm>
            <a:off x="8240234" y="6600179"/>
            <a:ext cx="392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Fountas, Sajid, et al, </a:t>
            </a:r>
            <a:r>
              <a:rPr lang="en-US" sz="18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6728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823AADB7-E637-DBE0-75AE-FD2253ECAC23}"/>
              </a:ext>
            </a:extLst>
          </p:cNvPr>
          <p:cNvSpPr/>
          <p:nvPr/>
        </p:nvSpPr>
        <p:spPr bwMode="auto">
          <a:xfrm>
            <a:off x="5891644" y="1661111"/>
            <a:ext cx="5261495" cy="4036789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8731DC-E774-19AE-BE71-52F6659113D0}"/>
              </a:ext>
            </a:extLst>
          </p:cNvPr>
          <p:cNvGrpSpPr/>
          <p:nvPr/>
        </p:nvGrpSpPr>
        <p:grpSpPr>
          <a:xfrm>
            <a:off x="6391124" y="2812042"/>
            <a:ext cx="911596" cy="2047519"/>
            <a:chOff x="570897" y="1586640"/>
            <a:chExt cx="911596" cy="204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B80C54-9621-9271-E1CB-BEAC20943629}"/>
                    </a:ext>
                  </a:extLst>
                </p:cNvPr>
                <p:cNvSpPr/>
                <p:nvPr/>
              </p:nvSpPr>
              <p:spPr>
                <a:xfrm>
                  <a:off x="570897" y="3239949"/>
                  <a:ext cx="911596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𝒂</m:t>
                          </m:r>
                        </m:e>
                      </m:d>
                    </m:oMath>
                  </a14:m>
                  <a:r>
                    <a:rPr lang="zh-CN" altLang="en-US" kern="0" dirty="0">
                      <a:solidFill>
                        <a:schemeClr val="accent2"/>
                      </a:solidFill>
                      <a:latin typeface="Roboto" panose="02000000000000000000" pitchFamily="2" charset="0"/>
                      <a:cs typeface="Arial"/>
                      <a:sym typeface="Arial"/>
                    </a:rPr>
                    <a:t> </a:t>
                  </a:r>
                  <a:r>
                    <a:rPr lang="en-US" altLang="zh-CN" kern="0" dirty="0">
                      <a:solidFill>
                        <a:schemeClr val="accent2"/>
                      </a:solidFill>
                      <a:latin typeface="Roboto" panose="02000000000000000000" pitchFamily="2" charset="0"/>
                      <a:cs typeface="Arial"/>
                      <a:sym typeface="Arial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B80C54-9621-9271-E1CB-BEAC209436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97" y="3239949"/>
                  <a:ext cx="911596" cy="394210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A79929-C422-4C63-59CD-7A6EDAB679C2}"/>
                    </a:ext>
                  </a:extLst>
                </p:cNvPr>
                <p:cNvSpPr/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𝒑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GB" altLang="zh-CN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A79929-C422-4C63-59CD-7A6EDAB67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B7560F-5AFA-7CC4-AC19-66136DB15A7E}"/>
                </a:ext>
              </a:extLst>
            </p:cNvPr>
            <p:cNvGrpSpPr/>
            <p:nvPr/>
          </p:nvGrpSpPr>
          <p:grpSpPr>
            <a:xfrm>
              <a:off x="646687" y="1989912"/>
              <a:ext cx="620178" cy="1309598"/>
              <a:chOff x="979123" y="3022055"/>
              <a:chExt cx="499868" cy="1055546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6A4D96-256F-DD4F-E8FA-4F025AB205AF}"/>
                  </a:ext>
                </a:extLst>
              </p:cNvPr>
              <p:cNvCxnSpPr/>
              <p:nvPr/>
            </p:nvCxnSpPr>
            <p:spPr bwMode="auto">
              <a:xfrm>
                <a:off x="1202631" y="3022055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7FA72BF-3FF0-9F9F-E2B4-27D8458BEC9E}"/>
                  </a:ext>
                </a:extLst>
              </p:cNvPr>
              <p:cNvSpPr/>
              <p:nvPr/>
            </p:nvSpPr>
            <p:spPr>
              <a:xfrm>
                <a:off x="979123" y="3317457"/>
                <a:ext cx="477219" cy="4772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anose="020000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E5F7304-B413-FD04-49B5-7A6CEA6C97FD}"/>
                      </a:ext>
                    </a:extLst>
                  </p:cNvPr>
                  <p:cNvSpPr/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kern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latin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8AF79C3-6732-7EC2-00EE-87C9A3F230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EB9FB3E-CE42-CC9A-8164-C2FABB732671}"/>
                  </a:ext>
                </a:extLst>
              </p:cNvPr>
              <p:cNvCxnSpPr/>
              <p:nvPr/>
            </p:nvCxnSpPr>
            <p:spPr bwMode="auto">
              <a:xfrm flipV="1">
                <a:off x="1202630" y="3794676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CCAAF6E-FD6B-B499-5B5C-F79C6AA455EE}"/>
              </a:ext>
            </a:extLst>
          </p:cNvPr>
          <p:cNvSpPr txBox="1"/>
          <p:nvPr/>
        </p:nvSpPr>
        <p:spPr>
          <a:xfrm>
            <a:off x="7267663" y="4220572"/>
            <a:ext cx="33257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Model-free action posterior via a habitual network</a:t>
            </a:r>
          </a:p>
          <a:p>
            <a:endParaRPr lang="en-GB" dirty="0">
              <a:solidFill>
                <a:srgbClr val="F080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b="1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i.e., fast processing </a:t>
            </a:r>
            <a:endParaRPr lang="en-US" b="1" dirty="0"/>
          </a:p>
          <a:p>
            <a:endParaRPr lang="en-US" dirty="0">
              <a:solidFill>
                <a:srgbClr val="F080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/>
              <p:nvPr/>
            </p:nvSpPr>
            <p:spPr>
              <a:xfrm>
                <a:off x="7257943" y="1916797"/>
                <a:ext cx="3870714" cy="2243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Model-based action prior via imagination</a:t>
                </a:r>
              </a:p>
              <a:p>
                <a:endParaRPr lang="en-GB" sz="400" b="0" i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[−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GB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i.e., slow, deliberative processing</a:t>
                </a:r>
                <a:endParaRPr lang="en-US" b="1" dirty="0"/>
              </a:p>
              <a:p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43" y="1916797"/>
                <a:ext cx="3870714" cy="2243884"/>
              </a:xfrm>
              <a:prstGeom prst="rect">
                <a:avLst/>
              </a:prstGeom>
              <a:blipFill>
                <a:blip r:embed="rId10"/>
                <a:stretch>
                  <a:fillRect l="-1307" t="-14607" b="-1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AE5E053-08F4-7964-6A91-B0EBB7C5E059}"/>
              </a:ext>
            </a:extLst>
          </p:cNvPr>
          <p:cNvGrpSpPr/>
          <p:nvPr/>
        </p:nvGrpSpPr>
        <p:grpSpPr>
          <a:xfrm>
            <a:off x="1331756" y="1788240"/>
            <a:ext cx="4420137" cy="4307769"/>
            <a:chOff x="1291567" y="2199214"/>
            <a:chExt cx="4420137" cy="430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30776E-C5B8-CB18-865B-213FBDCC6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1081" y="2221516"/>
              <a:ext cx="4400623" cy="42854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CBD256-4825-F278-1EE9-06ADD0B35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5932" b="57014"/>
            <a:stretch/>
          </p:blipFill>
          <p:spPr>
            <a:xfrm>
              <a:off x="1291567" y="2199214"/>
              <a:ext cx="1939254" cy="18421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2E08E9-681C-8D5A-A7AE-50788852186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906" y="3566411"/>
              <a:ext cx="124855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4A82500-9F90-F108-F0F6-2F12D9886177}"/>
                  </a:ext>
                </a:extLst>
              </p:cNvPr>
              <p:cNvSpPr/>
              <p:nvPr/>
            </p:nvSpPr>
            <p:spPr>
              <a:xfrm>
                <a:off x="6247873" y="5895634"/>
                <a:ext cx="4880784" cy="521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2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𝑝</m:t>
                          </m:r>
                          <m:d>
                            <m:dPr>
                              <m:ctrlPr>
                                <a:rPr lang="en-GB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𝑜</m:t>
                              </m:r>
                            </m:e>
                          </m:d>
                        </m:e>
                      </m:func>
                      <m:r>
                        <a:rPr lang="el-GR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≤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𝐹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GB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𝒂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"/>
                              <m:ctrlPr>
                                <a:rPr lang="el-GR" altLang="zh-CN" sz="2400" i="1" kern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kern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GB" altLang="zh-CN" sz="2400" b="1" i="1" ker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zh-CN" sz="240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4A82500-9F90-F108-F0F6-2F12D9886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873" y="5895634"/>
                <a:ext cx="4880784" cy="521233"/>
              </a:xfrm>
              <a:prstGeom prst="rect">
                <a:avLst/>
              </a:prstGeom>
              <a:blipFill>
                <a:blip r:embed="rId12"/>
                <a:stretch>
                  <a:fillRect t="-107143" b="-16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itle 1">
            <a:extLst>
              <a:ext uri="{FF2B5EF4-FFF2-40B4-BE49-F238E27FC236}">
                <a16:creationId xmlns:a16="http://schemas.microsoft.com/office/drawing/2014/main" id="{DD8A52CD-C62A-798A-568E-CA6676E4D009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For action selection, we introduced two systems…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4DAF37-1B57-F5B2-63D9-B5D85E1AB175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3940A9F-D35B-E618-B09D-BF8CE164C8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351"/>
          <a:stretch/>
        </p:blipFill>
        <p:spPr>
          <a:xfrm>
            <a:off x="4539256" y="5023661"/>
            <a:ext cx="524423" cy="5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96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699C-C224-3A82-4FD8-5BE653505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435314"/>
            <a:ext cx="12192000" cy="1705342"/>
          </a:xfrm>
        </p:spPr>
        <p:txBody>
          <a:bodyPr>
            <a:noAutofit/>
          </a:bodyPr>
          <a:lstStyle/>
          <a:p>
            <a:r>
              <a:rPr lang="en-US" sz="4000" b="1" spc="300" dirty="0">
                <a:effectLst/>
                <a:cs typeface="Al Bayan Plain" pitchFamily="2" charset="-78"/>
              </a:rPr>
              <a:t>Deep active inference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AEC03-8549-3B18-DA23-085F842CA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32627"/>
            <a:ext cx="12191999" cy="1079541"/>
          </a:xfrm>
        </p:spPr>
        <p:txBody>
          <a:bodyPr>
            <a:normAutofit lnSpcReduction="10000"/>
          </a:bodyPr>
          <a:lstStyle/>
          <a:p>
            <a:r>
              <a:rPr lang="en-US" sz="1800" spc="300" dirty="0">
                <a:cs typeface="Al Bayan Plain" pitchFamily="2" charset="-78"/>
              </a:rPr>
              <a:t>Noor Sajid</a:t>
            </a:r>
          </a:p>
          <a:p>
            <a:r>
              <a:rPr lang="en-US" sz="1800" spc="300" dirty="0">
                <a:cs typeface="Al Bayan Plain" pitchFamily="2" charset="-78"/>
              </a:rPr>
              <a:t>Theoretical Neurobiology Group </a:t>
            </a:r>
          </a:p>
          <a:p>
            <a:r>
              <a:rPr lang="en-US" sz="1800" spc="300" dirty="0">
                <a:cs typeface="Al Bayan Plain" pitchFamily="2" charset="-78"/>
              </a:rPr>
              <a:t>WCHN, University College London</a:t>
            </a:r>
            <a:endParaRPr lang="en-GB" sz="1800" spc="300" dirty="0">
              <a:cs typeface="Al Bayan Plain" pitchFamily="2" charset="-7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A386E7-048C-E7D9-3816-056CACB9D769}"/>
              </a:ext>
            </a:extLst>
          </p:cNvPr>
          <p:cNvGrpSpPr/>
          <p:nvPr/>
        </p:nvGrpSpPr>
        <p:grpSpPr>
          <a:xfrm>
            <a:off x="99626" y="57145"/>
            <a:ext cx="1797304" cy="616325"/>
            <a:chOff x="3910705" y="4885459"/>
            <a:chExt cx="3427013" cy="943463"/>
          </a:xfrm>
        </p:grpSpPr>
        <p:pic>
          <p:nvPicPr>
            <p:cNvPr id="5" name="Picture 6" descr="Frontiers forms publishing agreement with University College London –  Science &amp;amp; research news | Frontiers">
              <a:extLst>
                <a:ext uri="{FF2B5EF4-FFF2-40B4-BE49-F238E27FC236}">
                  <a16:creationId xmlns:a16="http://schemas.microsoft.com/office/drawing/2014/main" id="{3282450D-E10E-3588-9F1E-7563E996F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705" y="4885459"/>
              <a:ext cx="845344" cy="91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The Wellcome Centre for Human Neuroimaging successfully renews its funding  until December 2023 | UCL Queen Square Institute of Neurology - UCL –  University College London">
              <a:extLst>
                <a:ext uri="{FF2B5EF4-FFF2-40B4-BE49-F238E27FC236}">
                  <a16:creationId xmlns:a16="http://schemas.microsoft.com/office/drawing/2014/main" id="{C602E289-7BB7-3E9F-EC68-D451A3708F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65" b="20287"/>
            <a:stretch/>
          </p:blipFill>
          <p:spPr bwMode="auto">
            <a:xfrm>
              <a:off x="4756049" y="4955374"/>
              <a:ext cx="2581669" cy="87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0BAAF3-F74D-D2D7-41FE-DE285120A7AA}"/>
              </a:ext>
            </a:extLst>
          </p:cNvPr>
          <p:cNvSpPr txBox="1"/>
          <p:nvPr/>
        </p:nvSpPr>
        <p:spPr>
          <a:xfrm>
            <a:off x="4965307" y="6512997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l Bayan Plain" pitchFamily="2" charset="-78"/>
              </a:rPr>
              <a:t>13</a:t>
            </a:r>
            <a:r>
              <a:rPr lang="en-US" sz="1600" spc="3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l Bayan Plain" pitchFamily="2" charset="-78"/>
              </a:rPr>
              <a:t>th</a:t>
            </a:r>
            <a:r>
              <a:rPr lang="en-US" sz="1600" spc="3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l Bayan Plain" pitchFamily="2" charset="-78"/>
              </a:rPr>
              <a:t> September 2023</a:t>
            </a:r>
          </a:p>
        </p:txBody>
      </p:sp>
      <p:pic>
        <p:nvPicPr>
          <p:cNvPr id="1026" name="Picture 2" descr="MRC Logo">
            <a:extLst>
              <a:ext uri="{FF2B5EF4-FFF2-40B4-BE49-F238E27FC236}">
                <a16:creationId xmlns:a16="http://schemas.microsoft.com/office/drawing/2014/main" id="{1F097F30-1F33-0AC6-2A81-40630F29C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" y="771119"/>
            <a:ext cx="1506150" cy="57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F9A92-EFA0-31FE-9DE9-3CAAE1F1FD04}"/>
              </a:ext>
            </a:extLst>
          </p:cNvPr>
          <p:cNvSpPr txBox="1"/>
          <p:nvPr/>
        </p:nvSpPr>
        <p:spPr>
          <a:xfrm>
            <a:off x="10901262" y="6478669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Al Bayan Plain" pitchFamily="2" charset="-78"/>
              </a:rPr>
              <a:t>@nsajidt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8C07EF-976D-1DB3-16ED-7F7516D1B8EB}"/>
              </a:ext>
            </a:extLst>
          </p:cNvPr>
          <p:cNvSpPr/>
          <p:nvPr/>
        </p:nvSpPr>
        <p:spPr>
          <a:xfrm>
            <a:off x="10711773" y="6528060"/>
            <a:ext cx="267547" cy="239772"/>
          </a:xfrm>
          <a:custGeom>
            <a:avLst/>
            <a:gdLst>
              <a:gd name="connsiteX0" fmla="*/ 96404 w 306550"/>
              <a:gd name="connsiteY0" fmla="*/ 249089 h 249088"/>
              <a:gd name="connsiteX1" fmla="*/ 275356 w 306550"/>
              <a:gd name="connsiteY1" fmla="*/ 70136 h 249088"/>
              <a:gd name="connsiteX2" fmla="*/ 275172 w 306550"/>
              <a:gd name="connsiteY2" fmla="*/ 62007 h 249088"/>
              <a:gd name="connsiteX3" fmla="*/ 306551 w 306550"/>
              <a:gd name="connsiteY3" fmla="*/ 29451 h 249088"/>
              <a:gd name="connsiteX4" fmla="*/ 270427 w 306550"/>
              <a:gd name="connsiteY4" fmla="*/ 39346 h 249088"/>
              <a:gd name="connsiteX5" fmla="*/ 298078 w 306550"/>
              <a:gd name="connsiteY5" fmla="*/ 4559 h 249088"/>
              <a:gd name="connsiteX6" fmla="*/ 258140 w 306550"/>
              <a:gd name="connsiteY6" fmla="*/ 19825 h 249088"/>
              <a:gd name="connsiteX7" fmla="*/ 169152 w 306550"/>
              <a:gd name="connsiteY7" fmla="*/ 17095 h 249088"/>
              <a:gd name="connsiteX8" fmla="*/ 150958 w 306550"/>
              <a:gd name="connsiteY8" fmla="*/ 77187 h 249088"/>
              <a:gd name="connsiteX9" fmla="*/ 21336 w 306550"/>
              <a:gd name="connsiteY9" fmla="*/ 11475 h 249088"/>
              <a:gd name="connsiteX10" fmla="*/ 40808 w 306550"/>
              <a:gd name="connsiteY10" fmla="*/ 95433 h 249088"/>
              <a:gd name="connsiteX11" fmla="*/ 12262 w 306550"/>
              <a:gd name="connsiteY11" fmla="*/ 87561 h 249088"/>
              <a:gd name="connsiteX12" fmla="*/ 12262 w 306550"/>
              <a:gd name="connsiteY12" fmla="*/ 88358 h 249088"/>
              <a:gd name="connsiteX13" fmla="*/ 62720 w 306550"/>
              <a:gd name="connsiteY13" fmla="*/ 150011 h 249088"/>
              <a:gd name="connsiteX14" fmla="*/ 34321 w 306550"/>
              <a:gd name="connsiteY14" fmla="*/ 151090 h 249088"/>
              <a:gd name="connsiteX15" fmla="*/ 93081 w 306550"/>
              <a:gd name="connsiteY15" fmla="*/ 194768 h 249088"/>
              <a:gd name="connsiteX16" fmla="*/ 14972 w 306550"/>
              <a:gd name="connsiteY16" fmla="*/ 221744 h 249088"/>
              <a:gd name="connsiteX17" fmla="*/ 0 w 306550"/>
              <a:gd name="connsiteY17" fmla="*/ 220837 h 249088"/>
              <a:gd name="connsiteX18" fmla="*/ 96404 w 306550"/>
              <a:gd name="connsiteY18" fmla="*/ 249039 h 2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6550" h="249088">
                <a:moveTo>
                  <a:pt x="96404" y="249089"/>
                </a:moveTo>
                <a:cubicBezTo>
                  <a:pt x="212084" y="249089"/>
                  <a:pt x="275356" y="153248"/>
                  <a:pt x="275356" y="70136"/>
                </a:cubicBezTo>
                <a:cubicBezTo>
                  <a:pt x="275356" y="67414"/>
                  <a:pt x="275356" y="64704"/>
                  <a:pt x="275172" y="62007"/>
                </a:cubicBezTo>
                <a:cubicBezTo>
                  <a:pt x="287481" y="53103"/>
                  <a:pt x="298107" y="42080"/>
                  <a:pt x="306551" y="29451"/>
                </a:cubicBezTo>
                <a:cubicBezTo>
                  <a:pt x="295072" y="34537"/>
                  <a:pt x="282895" y="37873"/>
                  <a:pt x="270427" y="39346"/>
                </a:cubicBezTo>
                <a:cubicBezTo>
                  <a:pt x="283556" y="31486"/>
                  <a:pt x="293383" y="19124"/>
                  <a:pt x="298078" y="4559"/>
                </a:cubicBezTo>
                <a:cubicBezTo>
                  <a:pt x="285732" y="11886"/>
                  <a:pt x="272224" y="17048"/>
                  <a:pt x="258140" y="19825"/>
                </a:cubicBezTo>
                <a:cubicBezTo>
                  <a:pt x="234321" y="-5502"/>
                  <a:pt x="194481" y="-6725"/>
                  <a:pt x="169152" y="17095"/>
                </a:cubicBezTo>
                <a:cubicBezTo>
                  <a:pt x="152819" y="32455"/>
                  <a:pt x="145888" y="55345"/>
                  <a:pt x="150958" y="77187"/>
                </a:cubicBezTo>
                <a:cubicBezTo>
                  <a:pt x="100388" y="74653"/>
                  <a:pt x="53272" y="50766"/>
                  <a:pt x="21336" y="11475"/>
                </a:cubicBezTo>
                <a:cubicBezTo>
                  <a:pt x="4643" y="40212"/>
                  <a:pt x="13169" y="76977"/>
                  <a:pt x="40808" y="95433"/>
                </a:cubicBezTo>
                <a:cubicBezTo>
                  <a:pt x="30799" y="95136"/>
                  <a:pt x="21008" y="92436"/>
                  <a:pt x="12262" y="87561"/>
                </a:cubicBezTo>
                <a:cubicBezTo>
                  <a:pt x="12262" y="87818"/>
                  <a:pt x="12262" y="88088"/>
                  <a:pt x="12262" y="88358"/>
                </a:cubicBezTo>
                <a:cubicBezTo>
                  <a:pt x="12270" y="118297"/>
                  <a:pt x="33375" y="144083"/>
                  <a:pt x="62720" y="150011"/>
                </a:cubicBezTo>
                <a:cubicBezTo>
                  <a:pt x="53461" y="152536"/>
                  <a:pt x="43746" y="152905"/>
                  <a:pt x="34321" y="151090"/>
                </a:cubicBezTo>
                <a:cubicBezTo>
                  <a:pt x="42560" y="176711"/>
                  <a:pt x="66173" y="194263"/>
                  <a:pt x="93081" y="194768"/>
                </a:cubicBezTo>
                <a:cubicBezTo>
                  <a:pt x="70810" y="212271"/>
                  <a:pt x="43298" y="221772"/>
                  <a:pt x="14972" y="221744"/>
                </a:cubicBezTo>
                <a:cubicBezTo>
                  <a:pt x="9968" y="221734"/>
                  <a:pt x="4969" y="221432"/>
                  <a:pt x="0" y="220837"/>
                </a:cubicBezTo>
                <a:cubicBezTo>
                  <a:pt x="28762" y="239295"/>
                  <a:pt x="62229" y="249085"/>
                  <a:pt x="96404" y="249039"/>
                </a:cubicBezTo>
              </a:path>
            </a:pathLst>
          </a:custGeom>
          <a:solidFill>
            <a:srgbClr val="F08009"/>
          </a:solidFill>
          <a:ln w="12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pc="300">
              <a:solidFill>
                <a:srgbClr val="F08009"/>
              </a:solidFill>
              <a:cs typeface="Al Bayan Plain" pitchFamily="2" charset="-78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ECB4FDB6-09F6-8C3B-5B76-ACE7FE394CD3}"/>
              </a:ext>
            </a:extLst>
          </p:cNvPr>
          <p:cNvSpPr txBox="1"/>
          <p:nvPr/>
        </p:nvSpPr>
        <p:spPr>
          <a:xfrm>
            <a:off x="328593" y="6478669"/>
            <a:ext cx="223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noorsajid.com</a:t>
            </a:r>
          </a:p>
        </p:txBody>
      </p:sp>
      <p:pic>
        <p:nvPicPr>
          <p:cNvPr id="10" name="Graphic 9" descr="Spider web with solid fill">
            <a:extLst>
              <a:ext uri="{FF2B5EF4-FFF2-40B4-BE49-F238E27FC236}">
                <a16:creationId xmlns:a16="http://schemas.microsoft.com/office/drawing/2014/main" id="{EA99C036-B1D9-F2C3-AD94-FCA31F9B9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02" y="6504797"/>
            <a:ext cx="286298" cy="2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823AADB7-E637-DBE0-75AE-FD2253ECAC23}"/>
              </a:ext>
            </a:extLst>
          </p:cNvPr>
          <p:cNvSpPr/>
          <p:nvPr/>
        </p:nvSpPr>
        <p:spPr bwMode="auto">
          <a:xfrm>
            <a:off x="5891644" y="1661111"/>
            <a:ext cx="5261495" cy="4036789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8731DC-E774-19AE-BE71-52F6659113D0}"/>
              </a:ext>
            </a:extLst>
          </p:cNvPr>
          <p:cNvGrpSpPr/>
          <p:nvPr/>
        </p:nvGrpSpPr>
        <p:grpSpPr>
          <a:xfrm>
            <a:off x="6391124" y="2812042"/>
            <a:ext cx="911596" cy="2047519"/>
            <a:chOff x="570897" y="1586640"/>
            <a:chExt cx="911596" cy="204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B80C54-9621-9271-E1CB-BEAC20943629}"/>
                    </a:ext>
                  </a:extLst>
                </p:cNvPr>
                <p:cNvSpPr/>
                <p:nvPr/>
              </p:nvSpPr>
              <p:spPr>
                <a:xfrm>
                  <a:off x="570897" y="3239949"/>
                  <a:ext cx="911596" cy="394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altLang="zh-CN" b="1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𝒂</m:t>
                          </m:r>
                        </m:e>
                      </m:d>
                    </m:oMath>
                  </a14:m>
                  <a:r>
                    <a:rPr lang="zh-CN" altLang="en-US" kern="0" dirty="0">
                      <a:solidFill>
                        <a:schemeClr val="accent2"/>
                      </a:solidFill>
                      <a:latin typeface="Roboto" panose="02000000000000000000" pitchFamily="2" charset="0"/>
                      <a:cs typeface="Arial"/>
                      <a:sym typeface="Arial"/>
                    </a:rPr>
                    <a:t> </a:t>
                  </a:r>
                  <a:r>
                    <a:rPr lang="en-US" altLang="zh-CN" kern="0" dirty="0">
                      <a:solidFill>
                        <a:schemeClr val="accent2"/>
                      </a:solidFill>
                      <a:latin typeface="Roboto" panose="02000000000000000000" pitchFamily="2" charset="0"/>
                      <a:cs typeface="Arial"/>
                      <a:sym typeface="Arial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B80C54-9621-9271-E1CB-BEAC209436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97" y="3239949"/>
                  <a:ext cx="911596" cy="394210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A79929-C422-4C63-59CD-7A6EDAB679C2}"/>
                    </a:ext>
                  </a:extLst>
                </p:cNvPr>
                <p:cNvSpPr/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𝒑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GB" altLang="zh-CN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0A79929-C422-4C63-59CD-7A6EDAB67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B7560F-5AFA-7CC4-AC19-66136DB15A7E}"/>
                </a:ext>
              </a:extLst>
            </p:cNvPr>
            <p:cNvGrpSpPr/>
            <p:nvPr/>
          </p:nvGrpSpPr>
          <p:grpSpPr>
            <a:xfrm>
              <a:off x="646687" y="1989912"/>
              <a:ext cx="620178" cy="1309598"/>
              <a:chOff x="979123" y="3022055"/>
              <a:chExt cx="499868" cy="1055546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6A4D96-256F-DD4F-E8FA-4F025AB205AF}"/>
                  </a:ext>
                </a:extLst>
              </p:cNvPr>
              <p:cNvCxnSpPr/>
              <p:nvPr/>
            </p:nvCxnSpPr>
            <p:spPr bwMode="auto">
              <a:xfrm>
                <a:off x="1202631" y="3022055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7FA72BF-3FF0-9F9F-E2B4-27D8458BEC9E}"/>
                  </a:ext>
                </a:extLst>
              </p:cNvPr>
              <p:cNvSpPr/>
              <p:nvPr/>
            </p:nvSpPr>
            <p:spPr>
              <a:xfrm>
                <a:off x="979123" y="3317457"/>
                <a:ext cx="477219" cy="4772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anose="020000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E5F7304-B413-FD04-49B5-7A6CEA6C97FD}"/>
                      </a:ext>
                    </a:extLst>
                  </p:cNvPr>
                  <p:cNvSpPr/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kern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latin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E5F7304-B413-FD04-49B5-7A6CEA6C97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EB9FB3E-CE42-CC9A-8164-C2FABB732671}"/>
                  </a:ext>
                </a:extLst>
              </p:cNvPr>
              <p:cNvCxnSpPr/>
              <p:nvPr/>
            </p:nvCxnSpPr>
            <p:spPr bwMode="auto">
              <a:xfrm flipV="1">
                <a:off x="1202630" y="3794676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CCAAF6E-FD6B-B499-5B5C-F79C6AA455EE}"/>
              </a:ext>
            </a:extLst>
          </p:cNvPr>
          <p:cNvSpPr txBox="1"/>
          <p:nvPr/>
        </p:nvSpPr>
        <p:spPr>
          <a:xfrm>
            <a:off x="7267663" y="4220572"/>
            <a:ext cx="33257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Model-free action posterior via a habitual network</a:t>
            </a:r>
          </a:p>
          <a:p>
            <a:endParaRPr lang="en-GB" dirty="0">
              <a:solidFill>
                <a:srgbClr val="F080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b="1" dirty="0">
                <a:solidFill>
                  <a:srgbClr val="F0800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i.e., fast processing </a:t>
            </a:r>
            <a:endParaRPr lang="en-US" b="1" dirty="0"/>
          </a:p>
          <a:p>
            <a:endParaRPr lang="en-US" dirty="0">
              <a:solidFill>
                <a:srgbClr val="F0800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/>
              <p:nvPr/>
            </p:nvSpPr>
            <p:spPr>
              <a:xfrm>
                <a:off x="7257943" y="1916797"/>
                <a:ext cx="3870714" cy="2243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Model-based action prior via imagination</a:t>
                </a:r>
              </a:p>
              <a:p>
                <a:endParaRPr lang="en-GB" sz="400" b="0" i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[−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GB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i.e., slow, deliberative processing</a:t>
                </a:r>
                <a:endParaRPr lang="en-US" b="1" dirty="0"/>
              </a:p>
              <a:p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43" y="1916797"/>
                <a:ext cx="3870714" cy="2243884"/>
              </a:xfrm>
              <a:prstGeom prst="rect">
                <a:avLst/>
              </a:prstGeom>
              <a:blipFill>
                <a:blip r:embed="rId8"/>
                <a:stretch>
                  <a:fillRect l="-1307" t="-14607" b="-1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AE5E053-08F4-7964-6A91-B0EBB7C5E059}"/>
              </a:ext>
            </a:extLst>
          </p:cNvPr>
          <p:cNvGrpSpPr/>
          <p:nvPr/>
        </p:nvGrpSpPr>
        <p:grpSpPr>
          <a:xfrm>
            <a:off x="1331756" y="1788240"/>
            <a:ext cx="4420137" cy="4307769"/>
            <a:chOff x="1291567" y="2199214"/>
            <a:chExt cx="4420137" cy="43077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30776E-C5B8-CB18-865B-213FBDCC6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11081" y="2221516"/>
              <a:ext cx="4400623" cy="42854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CBD256-4825-F278-1EE9-06ADD0B35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5932" b="57014"/>
            <a:stretch/>
          </p:blipFill>
          <p:spPr>
            <a:xfrm>
              <a:off x="1291567" y="2199214"/>
              <a:ext cx="1939254" cy="18421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2E08E9-681C-8D5A-A7AE-507888521862}"/>
                </a:ext>
              </a:extLst>
            </p:cNvPr>
            <p:cNvCxnSpPr>
              <a:cxnSpLocks/>
            </p:cNvCxnSpPr>
            <p:nvPr/>
          </p:nvCxnSpPr>
          <p:spPr>
            <a:xfrm>
              <a:off x="4320906" y="3566411"/>
              <a:ext cx="124855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4A82500-9F90-F108-F0F6-2F12D9886177}"/>
                  </a:ext>
                </a:extLst>
              </p:cNvPr>
              <p:cNvSpPr/>
              <p:nvPr/>
            </p:nvSpPr>
            <p:spPr>
              <a:xfrm>
                <a:off x="6247873" y="5895634"/>
                <a:ext cx="4880784" cy="521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2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𝑝</m:t>
                          </m:r>
                          <m:d>
                            <m:dPr>
                              <m:ctrlPr>
                                <a:rPr lang="en-GB" altLang="zh-CN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𝑜</m:t>
                              </m:r>
                            </m:e>
                          </m:d>
                        </m:e>
                      </m:func>
                      <m:r>
                        <a:rPr lang="el-GR" altLang="zh-CN" sz="24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≤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𝐹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en-GB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𝒂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"/>
                              <m:ctrlPr>
                                <a:rPr lang="el-GR" altLang="zh-CN" sz="2400" i="1" kern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kern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GB" altLang="zh-CN" sz="2400" b="1" i="1" ker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zh-CN" sz="240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4A82500-9F90-F108-F0F6-2F12D9886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873" y="5895634"/>
                <a:ext cx="4880784" cy="521233"/>
              </a:xfrm>
              <a:prstGeom prst="rect">
                <a:avLst/>
              </a:prstGeom>
              <a:blipFill>
                <a:blip r:embed="rId10"/>
                <a:stretch>
                  <a:fillRect t="-107143" b="-16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itle 1">
            <a:extLst>
              <a:ext uri="{FF2B5EF4-FFF2-40B4-BE49-F238E27FC236}">
                <a16:creationId xmlns:a16="http://schemas.microsoft.com/office/drawing/2014/main" id="{DD8A52CD-C62A-798A-568E-CA6676E4D009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For action selection, we introduced two systems…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4DAF37-1B57-F5B2-63D9-B5D85E1AB175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3940A9F-D35B-E618-B09D-BF8CE164C8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351"/>
          <a:stretch/>
        </p:blipFill>
        <p:spPr>
          <a:xfrm>
            <a:off x="4539256" y="5023661"/>
            <a:ext cx="524423" cy="5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E628E6-EA6B-9972-DC54-0E2C5A917CA0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9CCA9-87DA-A00F-2B6C-D3F98F058962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360748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823AADB7-E637-DBE0-75AE-FD2253ECAC23}"/>
              </a:ext>
            </a:extLst>
          </p:cNvPr>
          <p:cNvSpPr/>
          <p:nvPr/>
        </p:nvSpPr>
        <p:spPr bwMode="auto">
          <a:xfrm>
            <a:off x="6314712" y="1747001"/>
            <a:ext cx="4605453" cy="4491753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/>
              <p:nvPr/>
            </p:nvSpPr>
            <p:spPr>
              <a:xfrm>
                <a:off x="6682082" y="1969727"/>
                <a:ext cx="3870714" cy="317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Epistemic precision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</a:t>
                </a: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D3940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D3940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)||</m:t>
                                  </m:r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𝑐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∼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</a:t>
                </a: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82" y="1969727"/>
                <a:ext cx="3870714" cy="3172407"/>
              </a:xfrm>
              <a:prstGeom prst="rect">
                <a:avLst/>
              </a:prstGeom>
              <a:blipFill>
                <a:blip r:embed="rId5"/>
                <a:stretch>
                  <a:fillRect l="-1311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0776E-C5B8-CB18-865B-213FBDCC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931" y="2050805"/>
            <a:ext cx="4400623" cy="416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BD256-4825-F278-1EE9-06ADD0B35A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58798" b="61546"/>
          <a:stretch/>
        </p:blipFill>
        <p:spPr>
          <a:xfrm>
            <a:off x="1649114" y="2001369"/>
            <a:ext cx="1919275" cy="1702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7E1688-E103-7B03-4F0D-D25BE4B1D3CD}"/>
                  </a:ext>
                </a:extLst>
              </p:cNvPr>
              <p:cNvSpPr/>
              <p:nvPr/>
            </p:nvSpPr>
            <p:spPr>
              <a:xfrm>
                <a:off x="4069764" y="2860444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𝝎</m:t>
                          </m:r>
                        </m:e>
                        <m:sub>
                          <m: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GB" altLang="zh-CN" i="0" u="none" strike="noStrike" kern="0" cap="none" spc="0" normalizeH="0" baseline="0" noProof="0" dirty="0">
                  <a:ln>
                    <a:noFill/>
                  </a:ln>
                  <a:solidFill>
                    <a:srgbClr val="D394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7E1688-E103-7B03-4F0D-D25BE4B1D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764" y="2860444"/>
                <a:ext cx="506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7226E1-4175-871E-6466-FE84C1B4303D}"/>
              </a:ext>
            </a:extLst>
          </p:cNvPr>
          <p:cNvCxnSpPr>
            <a:cxnSpLocks/>
          </p:cNvCxnSpPr>
          <p:nvPr/>
        </p:nvCxnSpPr>
        <p:spPr>
          <a:xfrm>
            <a:off x="4692595" y="3104407"/>
            <a:ext cx="124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CE458DA-5BC3-A2D6-65B9-8224B820157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60" y="3933407"/>
            <a:ext cx="3532536" cy="186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292E88-6FBE-17A6-9211-7CCE9AD05B82}"/>
                  </a:ext>
                </a:extLst>
              </p:cNvPr>
              <p:cNvSpPr txBox="1"/>
              <p:nvPr/>
            </p:nvSpPr>
            <p:spPr>
              <a:xfrm>
                <a:off x="6666874" y="5867763"/>
                <a:ext cx="35325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600" dirty="0">
                    <a:solidFill>
                      <a:srgbClr val="D39400"/>
                    </a:solidFill>
                  </a:rPr>
                  <a:t>{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z="1600" i="1" dirty="0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1600" dirty="0">
                    <a:solidFill>
                      <a:srgbClr val="D39400"/>
                    </a:solidFill>
                  </a:rPr>
                  <a:t>} are fixed hyper-parameters</a:t>
                </a:r>
                <a:endParaRPr lang="en-US" sz="1600" dirty="0">
                  <a:solidFill>
                    <a:srgbClr val="D394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292E88-6FBE-17A6-9211-7CCE9AD0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74" y="5867763"/>
                <a:ext cx="3532536" cy="338554"/>
              </a:xfrm>
              <a:prstGeom prst="rect">
                <a:avLst/>
              </a:prstGeom>
              <a:blipFill>
                <a:blip r:embed="rId10"/>
                <a:stretch>
                  <a:fillRect l="-107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>
            <a:extLst>
              <a:ext uri="{FF2B5EF4-FFF2-40B4-BE49-F238E27FC236}">
                <a16:creationId xmlns:a16="http://schemas.microsoft.com/office/drawing/2014/main" id="{A1C6916B-3A67-3046-4F6F-8A9DBC6F1B3E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We traded-off between them using top-down attention…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4BE10-C90F-ADED-8D98-E7BBB914EECE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9D02A1A-FE4E-F103-0578-A9EB341D0F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351"/>
          <a:stretch/>
        </p:blipFill>
        <p:spPr>
          <a:xfrm>
            <a:off x="4910881" y="5223638"/>
            <a:ext cx="524423" cy="5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7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823AADB7-E637-DBE0-75AE-FD2253ECAC23}"/>
              </a:ext>
            </a:extLst>
          </p:cNvPr>
          <p:cNvSpPr/>
          <p:nvPr/>
        </p:nvSpPr>
        <p:spPr bwMode="auto">
          <a:xfrm>
            <a:off x="6314712" y="1747001"/>
            <a:ext cx="4605453" cy="4491753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/>
              <p:nvPr/>
            </p:nvSpPr>
            <p:spPr>
              <a:xfrm>
                <a:off x="6682082" y="1969727"/>
                <a:ext cx="3870714" cy="317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Epistemic precision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</a:t>
                </a: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D394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D3940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D3940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)||</m:t>
                                  </m:r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D39400"/>
                                          </a:solidFill>
                                          <a:latin typeface="Cambria Math" panose="02040503050406030204" pitchFamily="18" charset="0"/>
                                          <a:ea typeface="Roboto" panose="02000000000000000000" pitchFamily="2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D39400"/>
                                              </a:solidFill>
                                              <a:latin typeface="Cambria Math" panose="02040503050406030204" pitchFamily="18" charset="0"/>
                                              <a:ea typeface="Roboto" panose="02000000000000000000" pitchFamily="2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solidFill>
                                        <a:srgbClr val="D39400"/>
                                      </a:solidFill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𝑐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D3940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∼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D394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D394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D394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</a:t>
                </a: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solidFill>
                    <a:srgbClr val="D394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A5B3ABF-8AAB-58B9-3EC7-B2632D2A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82" y="1969727"/>
                <a:ext cx="3870714" cy="3172407"/>
              </a:xfrm>
              <a:prstGeom prst="rect">
                <a:avLst/>
              </a:prstGeom>
              <a:blipFill>
                <a:blip r:embed="rId5"/>
                <a:stretch>
                  <a:fillRect l="-1311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D30776E-C5B8-CB18-865B-213FBDCC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931" y="2050805"/>
            <a:ext cx="4400623" cy="416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BD256-4825-F278-1EE9-06ADD0B35A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58798" b="61546"/>
          <a:stretch/>
        </p:blipFill>
        <p:spPr>
          <a:xfrm>
            <a:off x="1649114" y="2001369"/>
            <a:ext cx="1919275" cy="1702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7E1688-E103-7B03-4F0D-D25BE4B1D3CD}"/>
                  </a:ext>
                </a:extLst>
              </p:cNvPr>
              <p:cNvSpPr/>
              <p:nvPr/>
            </p:nvSpPr>
            <p:spPr>
              <a:xfrm>
                <a:off x="4069764" y="2860444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𝝎</m:t>
                          </m:r>
                        </m:e>
                        <m:sub>
                          <m:r>
                            <a:rPr kumimoji="0" lang="en-GB" altLang="zh-CN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94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en-GB" altLang="zh-CN" i="0" u="none" strike="noStrike" kern="0" cap="none" spc="0" normalizeH="0" baseline="0" noProof="0" dirty="0">
                  <a:ln>
                    <a:noFill/>
                  </a:ln>
                  <a:solidFill>
                    <a:srgbClr val="D394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7E1688-E103-7B03-4F0D-D25BE4B1D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764" y="2860444"/>
                <a:ext cx="506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7226E1-4175-871E-6466-FE84C1B4303D}"/>
              </a:ext>
            </a:extLst>
          </p:cNvPr>
          <p:cNvCxnSpPr>
            <a:cxnSpLocks/>
          </p:cNvCxnSpPr>
          <p:nvPr/>
        </p:nvCxnSpPr>
        <p:spPr>
          <a:xfrm>
            <a:off x="4692595" y="3104407"/>
            <a:ext cx="124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CE458DA-5BC3-A2D6-65B9-8224B820157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60" y="3933407"/>
            <a:ext cx="3532536" cy="186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292E88-6FBE-17A6-9211-7CCE9AD05B82}"/>
                  </a:ext>
                </a:extLst>
              </p:cNvPr>
              <p:cNvSpPr txBox="1"/>
              <p:nvPr/>
            </p:nvSpPr>
            <p:spPr>
              <a:xfrm>
                <a:off x="6666874" y="5867763"/>
                <a:ext cx="35325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600" dirty="0">
                    <a:solidFill>
                      <a:srgbClr val="D39400"/>
                    </a:solidFill>
                  </a:rPr>
                  <a:t>{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sz="1600" i="1" dirty="0" smtClean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i="1" dirty="0">
                        <a:solidFill>
                          <a:srgbClr val="D394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1600" dirty="0">
                    <a:solidFill>
                      <a:srgbClr val="D39400"/>
                    </a:solidFill>
                  </a:rPr>
                  <a:t>} are fixed hyper-parameters</a:t>
                </a:r>
                <a:endParaRPr lang="en-US" sz="1600" dirty="0">
                  <a:solidFill>
                    <a:srgbClr val="D394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292E88-6FBE-17A6-9211-7CCE9AD0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74" y="5867763"/>
                <a:ext cx="3532536" cy="338554"/>
              </a:xfrm>
              <a:prstGeom prst="rect">
                <a:avLst/>
              </a:prstGeom>
              <a:blipFill>
                <a:blip r:embed="rId10"/>
                <a:stretch>
                  <a:fillRect l="-107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>
            <a:extLst>
              <a:ext uri="{FF2B5EF4-FFF2-40B4-BE49-F238E27FC236}">
                <a16:creationId xmlns:a16="http://schemas.microsoft.com/office/drawing/2014/main" id="{A1C6916B-3A67-3046-4F6F-8A9DBC6F1B3E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We traded-off between them using top-down attention…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54BE10-C90F-ADED-8D98-E7BBB914EECE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9D02A1A-FE4E-F103-0578-A9EB341D0FA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351"/>
          <a:stretch/>
        </p:blipFill>
        <p:spPr>
          <a:xfrm>
            <a:off x="4910881" y="5223638"/>
            <a:ext cx="524423" cy="51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7CA997-D6CD-3ADD-CF67-5534A9078FD3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FF24A-30D2-9B92-0827-9A81766B347E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187860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35">
            <a:extLst>
              <a:ext uri="{FF2B5EF4-FFF2-40B4-BE49-F238E27FC236}">
                <a16:creationId xmlns:a16="http://schemas.microsoft.com/office/drawing/2014/main" id="{04F4CE67-A88D-DCE9-830C-137E3B8B34AC}"/>
              </a:ext>
            </a:extLst>
          </p:cNvPr>
          <p:cNvSpPr/>
          <p:nvPr/>
        </p:nvSpPr>
        <p:spPr bwMode="auto">
          <a:xfrm>
            <a:off x="7301058" y="3427737"/>
            <a:ext cx="4077560" cy="2855658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7226E1-4175-871E-6466-FE84C1B4303D}"/>
              </a:ext>
            </a:extLst>
          </p:cNvPr>
          <p:cNvCxnSpPr>
            <a:cxnSpLocks/>
          </p:cNvCxnSpPr>
          <p:nvPr/>
        </p:nvCxnSpPr>
        <p:spPr>
          <a:xfrm>
            <a:off x="3838701" y="4434327"/>
            <a:ext cx="124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B4ADA1-19A1-0C13-AD8E-815E586E5326}"/>
              </a:ext>
            </a:extLst>
          </p:cNvPr>
          <p:cNvGrpSpPr/>
          <p:nvPr/>
        </p:nvGrpSpPr>
        <p:grpSpPr>
          <a:xfrm>
            <a:off x="1100562" y="1866224"/>
            <a:ext cx="3704305" cy="3879875"/>
            <a:chOff x="281002" y="2079197"/>
            <a:chExt cx="3565887" cy="3879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E671DE-8222-0B75-8989-702E37E6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538"/>
            <a:stretch/>
          </p:blipFill>
          <p:spPr>
            <a:xfrm>
              <a:off x="281002" y="2079198"/>
              <a:ext cx="3414332" cy="3619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6BF18-EC16-9E3E-F2D9-09521259C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282" t="85769" r="16972" b="3994"/>
            <a:stretch/>
          </p:blipFill>
          <p:spPr>
            <a:xfrm>
              <a:off x="1630269" y="5588069"/>
              <a:ext cx="1147312" cy="371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ECE14-248F-18FC-0BC6-6FA225BC0BE8}"/>
                </a:ext>
              </a:extLst>
            </p:cNvPr>
            <p:cNvSpPr/>
            <p:nvPr/>
          </p:nvSpPr>
          <p:spPr>
            <a:xfrm>
              <a:off x="2335523" y="5173108"/>
              <a:ext cx="1147312" cy="37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110F1-2A6D-382C-4477-42C652C6A6FD}"/>
                </a:ext>
              </a:extLst>
            </p:cNvPr>
            <p:cNvSpPr/>
            <p:nvPr/>
          </p:nvSpPr>
          <p:spPr>
            <a:xfrm>
              <a:off x="1192340" y="2079197"/>
              <a:ext cx="2654549" cy="638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B8748-1D08-CDD4-5849-CAB99FE0B584}"/>
              </a:ext>
            </a:extLst>
          </p:cNvPr>
          <p:cNvCxnSpPr>
            <a:cxnSpLocks/>
          </p:cNvCxnSpPr>
          <p:nvPr/>
        </p:nvCxnSpPr>
        <p:spPr>
          <a:xfrm flipV="1">
            <a:off x="686604" y="5852136"/>
            <a:ext cx="3824250" cy="212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760F2-23EE-98EF-CDCF-12BF6B819F42}"/>
              </a:ext>
            </a:extLst>
          </p:cNvPr>
          <p:cNvSpPr txBox="1"/>
          <p:nvPr/>
        </p:nvSpPr>
        <p:spPr>
          <a:xfrm>
            <a:off x="1066210" y="5859926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22052-50D8-F5E7-D86B-8ED18CC60B6D}"/>
              </a:ext>
            </a:extLst>
          </p:cNvPr>
          <p:cNvSpPr txBox="1"/>
          <p:nvPr/>
        </p:nvSpPr>
        <p:spPr>
          <a:xfrm>
            <a:off x="2569136" y="5859926"/>
            <a:ext cx="8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</a:t>
            </a:r>
          </a:p>
        </p:txBody>
      </p:sp>
      <p:sp>
        <p:nvSpPr>
          <p:cNvPr id="27" name="Rounded Rectangle 35">
            <a:extLst>
              <a:ext uri="{FF2B5EF4-FFF2-40B4-BE49-F238E27FC236}">
                <a16:creationId xmlns:a16="http://schemas.microsoft.com/office/drawing/2014/main" id="{DD28453B-83EF-8641-06AB-3D0724D61C40}"/>
              </a:ext>
            </a:extLst>
          </p:cNvPr>
          <p:cNvSpPr/>
          <p:nvPr/>
        </p:nvSpPr>
        <p:spPr bwMode="auto">
          <a:xfrm>
            <a:off x="5141595" y="1441881"/>
            <a:ext cx="6237022" cy="1837871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7D0AA-FEA2-D0D0-5786-96C95560F5A6}"/>
              </a:ext>
            </a:extLst>
          </p:cNvPr>
          <p:cNvGrpSpPr/>
          <p:nvPr/>
        </p:nvGrpSpPr>
        <p:grpSpPr>
          <a:xfrm>
            <a:off x="5638031" y="1577526"/>
            <a:ext cx="720069" cy="1361851"/>
            <a:chOff x="574765" y="1586640"/>
            <a:chExt cx="720069" cy="1361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/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𝒑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GB" altLang="zh-CN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6FC5C50-7CEA-3978-B9FD-A39048E7674C}"/>
                </a:ext>
              </a:extLst>
            </p:cNvPr>
            <p:cNvGrpSpPr/>
            <p:nvPr/>
          </p:nvGrpSpPr>
          <p:grpSpPr>
            <a:xfrm>
              <a:off x="646687" y="1989913"/>
              <a:ext cx="620178" cy="958578"/>
              <a:chOff x="979123" y="3022055"/>
              <a:chExt cx="499868" cy="77262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37C0BB-63E3-166F-5AB8-842926C4F287}"/>
                  </a:ext>
                </a:extLst>
              </p:cNvPr>
              <p:cNvCxnSpPr/>
              <p:nvPr/>
            </p:nvCxnSpPr>
            <p:spPr bwMode="auto">
              <a:xfrm>
                <a:off x="1202631" y="3022055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36E97A4-2BF0-DDBB-F96B-497A7E86D4CE}"/>
                  </a:ext>
                </a:extLst>
              </p:cNvPr>
              <p:cNvSpPr/>
              <p:nvPr/>
            </p:nvSpPr>
            <p:spPr>
              <a:xfrm>
                <a:off x="979123" y="3317457"/>
                <a:ext cx="477219" cy="4772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anose="020000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192B831E-EBA5-30DA-B4AC-77E21C95003C}"/>
                      </a:ext>
                    </a:extLst>
                  </p:cNvPr>
                  <p:cNvSpPr/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kern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latin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8AF79C3-6732-7EC2-00EE-87C9A3F230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/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Model-based action prior via imagination</a:t>
                </a:r>
              </a:p>
              <a:p>
                <a:endParaRPr lang="en-GB" sz="400" b="0" i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[−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blipFill>
                <a:blip r:embed="rId11"/>
                <a:stretch>
                  <a:fillRect l="-1307" t="-20149" b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DB5FF00-AA54-B2FF-3CF1-CA6FFA5E1AF1}"/>
              </a:ext>
            </a:extLst>
          </p:cNvPr>
          <p:cNvGrpSpPr/>
          <p:nvPr/>
        </p:nvGrpSpPr>
        <p:grpSpPr>
          <a:xfrm>
            <a:off x="7301057" y="3269948"/>
            <a:ext cx="4195083" cy="2918850"/>
            <a:chOff x="6983666" y="3539792"/>
            <a:chExt cx="4195083" cy="2918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/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GB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=</a:t>
                  </a:r>
                </a:p>
                <a:p>
                  <a:pPr marL="0" indent="0">
                    <a:buNone/>
                  </a:pPr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𝜠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𝐥</m:t>
                            </m:r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𝒐𝒈</m:t>
                            </m:r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b="1" i="1" dirty="0"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:endParaRPr lang="en-US" sz="1600" i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</m:oMath>
                    </m:oMathPara>
                  </a14:m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sz="1600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</a:t>
                  </a:r>
                </a:p>
                <a:p>
                  <a:r>
                    <a:rPr lang="en-GB" sz="160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600" b="0" i="0" smtClean="0">
                            <a:solidFill>
                              <a:srgbClr val="CA31E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blipFill>
                  <a:blip r:embed="rId14"/>
                  <a:stretch>
                    <a:fillRect l="-302" b="-4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2E4ABD-F21E-64FC-CB4E-D398AF139F96}"/>
                </a:ext>
              </a:extLst>
            </p:cNvPr>
            <p:cNvSpPr txBox="1"/>
            <p:nvPr/>
          </p:nvSpPr>
          <p:spPr>
            <a:xfrm>
              <a:off x="7346841" y="4677829"/>
              <a:ext cx="3539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likelihood of observations </a:t>
              </a:r>
              <a:endParaRPr lang="en-US" sz="1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B3B7DD-1DD8-6254-D9EB-2FF9E9AB9716}"/>
                </a:ext>
              </a:extLst>
            </p:cNvPr>
            <p:cNvSpPr txBox="1"/>
            <p:nvPr/>
          </p:nvSpPr>
          <p:spPr>
            <a:xfrm>
              <a:off x="7856346" y="5360583"/>
              <a:ext cx="2520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state information gain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33BF99-ED11-2AA6-42EC-9D88B505E974}"/>
                </a:ext>
              </a:extLst>
            </p:cNvPr>
            <p:cNvSpPr txBox="1"/>
            <p:nvPr/>
          </p:nvSpPr>
          <p:spPr>
            <a:xfrm>
              <a:off x="7646006" y="6120088"/>
              <a:ext cx="34375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A31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parameter information gain</a:t>
              </a:r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B78979C9-A12F-B0F3-5232-C9C34ED5A369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Our action prior was calculated using Monte-Carlo sampling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DCF3E3-D5F7-1DBB-9DBE-F7EA29D809E7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9019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35">
            <a:extLst>
              <a:ext uri="{FF2B5EF4-FFF2-40B4-BE49-F238E27FC236}">
                <a16:creationId xmlns:a16="http://schemas.microsoft.com/office/drawing/2014/main" id="{04F4CE67-A88D-DCE9-830C-137E3B8B34AC}"/>
              </a:ext>
            </a:extLst>
          </p:cNvPr>
          <p:cNvSpPr/>
          <p:nvPr/>
        </p:nvSpPr>
        <p:spPr bwMode="auto">
          <a:xfrm>
            <a:off x="7301058" y="3427737"/>
            <a:ext cx="4077560" cy="2855658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7226E1-4175-871E-6466-FE84C1B4303D}"/>
              </a:ext>
            </a:extLst>
          </p:cNvPr>
          <p:cNvCxnSpPr>
            <a:cxnSpLocks/>
          </p:cNvCxnSpPr>
          <p:nvPr/>
        </p:nvCxnSpPr>
        <p:spPr>
          <a:xfrm>
            <a:off x="3838701" y="4434327"/>
            <a:ext cx="124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B4ADA1-19A1-0C13-AD8E-815E586E5326}"/>
              </a:ext>
            </a:extLst>
          </p:cNvPr>
          <p:cNvGrpSpPr/>
          <p:nvPr/>
        </p:nvGrpSpPr>
        <p:grpSpPr>
          <a:xfrm>
            <a:off x="1100562" y="1866224"/>
            <a:ext cx="3704305" cy="3879875"/>
            <a:chOff x="281002" y="2079197"/>
            <a:chExt cx="3565887" cy="3879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E671DE-8222-0B75-8989-702E37E6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538"/>
            <a:stretch/>
          </p:blipFill>
          <p:spPr>
            <a:xfrm>
              <a:off x="281002" y="2079198"/>
              <a:ext cx="3414332" cy="3619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6BF18-EC16-9E3E-F2D9-09521259C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282" t="85769" r="16972" b="3994"/>
            <a:stretch/>
          </p:blipFill>
          <p:spPr>
            <a:xfrm>
              <a:off x="1630269" y="5588069"/>
              <a:ext cx="1147312" cy="371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ECE14-248F-18FC-0BC6-6FA225BC0BE8}"/>
                </a:ext>
              </a:extLst>
            </p:cNvPr>
            <p:cNvSpPr/>
            <p:nvPr/>
          </p:nvSpPr>
          <p:spPr>
            <a:xfrm>
              <a:off x="2335523" y="5173108"/>
              <a:ext cx="1147312" cy="37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110F1-2A6D-382C-4477-42C652C6A6FD}"/>
                </a:ext>
              </a:extLst>
            </p:cNvPr>
            <p:cNvSpPr/>
            <p:nvPr/>
          </p:nvSpPr>
          <p:spPr>
            <a:xfrm>
              <a:off x="1192340" y="2079197"/>
              <a:ext cx="2654549" cy="638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B8748-1D08-CDD4-5849-CAB99FE0B584}"/>
              </a:ext>
            </a:extLst>
          </p:cNvPr>
          <p:cNvCxnSpPr>
            <a:cxnSpLocks/>
          </p:cNvCxnSpPr>
          <p:nvPr/>
        </p:nvCxnSpPr>
        <p:spPr>
          <a:xfrm flipV="1">
            <a:off x="686604" y="5852136"/>
            <a:ext cx="3824250" cy="212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760F2-23EE-98EF-CDCF-12BF6B819F42}"/>
              </a:ext>
            </a:extLst>
          </p:cNvPr>
          <p:cNvSpPr txBox="1"/>
          <p:nvPr/>
        </p:nvSpPr>
        <p:spPr>
          <a:xfrm>
            <a:off x="1066210" y="5859926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22052-50D8-F5E7-D86B-8ED18CC60B6D}"/>
              </a:ext>
            </a:extLst>
          </p:cNvPr>
          <p:cNvSpPr txBox="1"/>
          <p:nvPr/>
        </p:nvSpPr>
        <p:spPr>
          <a:xfrm>
            <a:off x="2569136" y="5859926"/>
            <a:ext cx="8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</a:t>
            </a:r>
          </a:p>
        </p:txBody>
      </p:sp>
      <p:sp>
        <p:nvSpPr>
          <p:cNvPr id="27" name="Rounded Rectangle 35">
            <a:extLst>
              <a:ext uri="{FF2B5EF4-FFF2-40B4-BE49-F238E27FC236}">
                <a16:creationId xmlns:a16="http://schemas.microsoft.com/office/drawing/2014/main" id="{DD28453B-83EF-8641-06AB-3D0724D61C40}"/>
              </a:ext>
            </a:extLst>
          </p:cNvPr>
          <p:cNvSpPr/>
          <p:nvPr/>
        </p:nvSpPr>
        <p:spPr bwMode="auto">
          <a:xfrm>
            <a:off x="5141595" y="1441881"/>
            <a:ext cx="6237022" cy="1837871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7D0AA-FEA2-D0D0-5786-96C95560F5A6}"/>
              </a:ext>
            </a:extLst>
          </p:cNvPr>
          <p:cNvGrpSpPr/>
          <p:nvPr/>
        </p:nvGrpSpPr>
        <p:grpSpPr>
          <a:xfrm>
            <a:off x="5638031" y="1577526"/>
            <a:ext cx="720069" cy="1361851"/>
            <a:chOff x="574765" y="1586640"/>
            <a:chExt cx="720069" cy="1361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/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𝒑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GB" altLang="zh-CN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6FC5C50-7CEA-3978-B9FD-A39048E7674C}"/>
                </a:ext>
              </a:extLst>
            </p:cNvPr>
            <p:cNvGrpSpPr/>
            <p:nvPr/>
          </p:nvGrpSpPr>
          <p:grpSpPr>
            <a:xfrm>
              <a:off x="646687" y="1989913"/>
              <a:ext cx="620178" cy="958578"/>
              <a:chOff x="979123" y="3022055"/>
              <a:chExt cx="499868" cy="77262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37C0BB-63E3-166F-5AB8-842926C4F287}"/>
                  </a:ext>
                </a:extLst>
              </p:cNvPr>
              <p:cNvCxnSpPr/>
              <p:nvPr/>
            </p:nvCxnSpPr>
            <p:spPr bwMode="auto">
              <a:xfrm>
                <a:off x="1202631" y="3022055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36E97A4-2BF0-DDBB-F96B-497A7E86D4CE}"/>
                  </a:ext>
                </a:extLst>
              </p:cNvPr>
              <p:cNvSpPr/>
              <p:nvPr/>
            </p:nvSpPr>
            <p:spPr>
              <a:xfrm>
                <a:off x="979123" y="3317457"/>
                <a:ext cx="477219" cy="4772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anose="020000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192B831E-EBA5-30DA-B4AC-77E21C95003C}"/>
                      </a:ext>
                    </a:extLst>
                  </p:cNvPr>
                  <p:cNvSpPr/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kern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latin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192B831E-EBA5-30DA-B4AC-77E21C9500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/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Model-based action prior via imagination</a:t>
                </a:r>
              </a:p>
              <a:p>
                <a:endParaRPr lang="en-GB" sz="400" b="0" i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[−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blipFill>
                <a:blip r:embed="rId8"/>
                <a:stretch>
                  <a:fillRect l="-1307" t="-20149" b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35">
            <a:extLst>
              <a:ext uri="{FF2B5EF4-FFF2-40B4-BE49-F238E27FC236}">
                <a16:creationId xmlns:a16="http://schemas.microsoft.com/office/drawing/2014/main" id="{34E9CEC8-A40D-C200-3D1D-62743DCB25B8}"/>
              </a:ext>
            </a:extLst>
          </p:cNvPr>
          <p:cNvSpPr/>
          <p:nvPr/>
        </p:nvSpPr>
        <p:spPr bwMode="auto">
          <a:xfrm>
            <a:off x="5141597" y="3438277"/>
            <a:ext cx="1965583" cy="2855658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444FFF-F290-432E-A130-E3320AFD32E4}"/>
                  </a:ext>
                </a:extLst>
              </p:cNvPr>
              <p:cNvSpPr/>
              <p:nvPr/>
            </p:nvSpPr>
            <p:spPr>
              <a:xfrm>
                <a:off x="5998065" y="5024883"/>
                <a:ext cx="1183786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CN" sz="2400" b="0" i="1" ker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ker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altLang="zh-CN" sz="240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kern="0" dirty="0">
                  <a:solidFill>
                    <a:schemeClr val="accent2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444FFF-F290-432E-A130-E3320AFD3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065" y="5024883"/>
                <a:ext cx="1183786" cy="495007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9343037D-3ABF-AD23-15F1-11D447D853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01" r="31176"/>
          <a:stretch/>
        </p:blipFill>
        <p:spPr>
          <a:xfrm>
            <a:off x="5276290" y="4441786"/>
            <a:ext cx="1421932" cy="166120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BABB40C-4B5E-8455-4E00-BEAE55C3D55E}"/>
              </a:ext>
            </a:extLst>
          </p:cNvPr>
          <p:cNvSpPr/>
          <p:nvPr/>
        </p:nvSpPr>
        <p:spPr>
          <a:xfrm>
            <a:off x="5166647" y="3648805"/>
            <a:ext cx="1957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sym typeface="Roboto"/>
              </a:rPr>
              <a:t>Monte Carlo tree search (MCTS)</a:t>
            </a:r>
            <a:endParaRPr lang="zh-CN" altLang="en-US" kern="0" dirty="0">
              <a:solidFill>
                <a:srgbClr val="000000"/>
              </a:solidFill>
              <a:latin typeface="Roboto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B5FF00-AA54-B2FF-3CF1-CA6FFA5E1AF1}"/>
              </a:ext>
            </a:extLst>
          </p:cNvPr>
          <p:cNvGrpSpPr/>
          <p:nvPr/>
        </p:nvGrpSpPr>
        <p:grpSpPr>
          <a:xfrm>
            <a:off x="7301057" y="3269948"/>
            <a:ext cx="4195083" cy="2918850"/>
            <a:chOff x="6983666" y="3539792"/>
            <a:chExt cx="4195083" cy="2918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/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GB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=</a:t>
                  </a:r>
                </a:p>
                <a:p>
                  <a:pPr marL="0" indent="0">
                    <a:buNone/>
                  </a:pPr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𝜠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𝐥</m:t>
                            </m:r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𝒐𝒈</m:t>
                            </m:r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b="1" i="1" dirty="0"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:endParaRPr lang="en-US" sz="1600" i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</m:oMath>
                    </m:oMathPara>
                  </a14:m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sz="1600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</a:t>
                  </a:r>
                </a:p>
                <a:p>
                  <a:r>
                    <a:rPr lang="en-GB" sz="160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600" b="0" i="0" smtClean="0">
                            <a:solidFill>
                              <a:srgbClr val="CA31E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blipFill>
                  <a:blip r:embed="rId11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2E4ABD-F21E-64FC-CB4E-D398AF139F96}"/>
                </a:ext>
              </a:extLst>
            </p:cNvPr>
            <p:cNvSpPr txBox="1"/>
            <p:nvPr/>
          </p:nvSpPr>
          <p:spPr>
            <a:xfrm>
              <a:off x="7346841" y="4677829"/>
              <a:ext cx="3539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likelihood of observations </a:t>
              </a:r>
              <a:endParaRPr lang="en-US" sz="1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B3B7DD-1DD8-6254-D9EB-2FF9E9AB9716}"/>
                </a:ext>
              </a:extLst>
            </p:cNvPr>
            <p:cNvSpPr txBox="1"/>
            <p:nvPr/>
          </p:nvSpPr>
          <p:spPr>
            <a:xfrm>
              <a:off x="7856346" y="5360583"/>
              <a:ext cx="2520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state information gain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33BF99-ED11-2AA6-42EC-9D88B505E974}"/>
                </a:ext>
              </a:extLst>
            </p:cNvPr>
            <p:cNvSpPr txBox="1"/>
            <p:nvPr/>
          </p:nvSpPr>
          <p:spPr>
            <a:xfrm>
              <a:off x="7646006" y="6120088"/>
              <a:ext cx="34375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A31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parameter information gain</a:t>
              </a:r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B78979C9-A12F-B0F3-5232-C9C34ED5A369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Our action prior was calculated using Monte-Carlo sampling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DCF3E3-D5F7-1DBB-9DBE-F7EA29D809E7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411197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35">
            <a:extLst>
              <a:ext uri="{FF2B5EF4-FFF2-40B4-BE49-F238E27FC236}">
                <a16:creationId xmlns:a16="http://schemas.microsoft.com/office/drawing/2014/main" id="{04F4CE67-A88D-DCE9-830C-137E3B8B34AC}"/>
              </a:ext>
            </a:extLst>
          </p:cNvPr>
          <p:cNvSpPr/>
          <p:nvPr/>
        </p:nvSpPr>
        <p:spPr bwMode="auto">
          <a:xfrm>
            <a:off x="7301058" y="3427737"/>
            <a:ext cx="4077560" cy="2855658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E93C9-E18F-7488-496E-DBF8B759E62D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B8EA0-1FAC-D41B-24FF-5C91764E08A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490F933-BBC4-58B7-6B53-4692BAEE3A4D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6" name="Graphic 25" descr="Spider web with solid fill">
              <a:extLst>
                <a:ext uri="{FF2B5EF4-FFF2-40B4-BE49-F238E27FC236}">
                  <a16:creationId xmlns:a16="http://schemas.microsoft.com/office/drawing/2014/main" id="{9C9FDBC3-3426-D56B-957B-F97166EA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7226E1-4175-871E-6466-FE84C1B4303D}"/>
              </a:ext>
            </a:extLst>
          </p:cNvPr>
          <p:cNvCxnSpPr>
            <a:cxnSpLocks/>
          </p:cNvCxnSpPr>
          <p:nvPr/>
        </p:nvCxnSpPr>
        <p:spPr>
          <a:xfrm>
            <a:off x="3838701" y="4434327"/>
            <a:ext cx="12485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B4ADA1-19A1-0C13-AD8E-815E586E5326}"/>
              </a:ext>
            </a:extLst>
          </p:cNvPr>
          <p:cNvGrpSpPr/>
          <p:nvPr/>
        </p:nvGrpSpPr>
        <p:grpSpPr>
          <a:xfrm>
            <a:off x="1100562" y="1866224"/>
            <a:ext cx="3704305" cy="3879875"/>
            <a:chOff x="281002" y="2079197"/>
            <a:chExt cx="3565887" cy="3879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E671DE-8222-0B75-8989-702E37E6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538"/>
            <a:stretch/>
          </p:blipFill>
          <p:spPr>
            <a:xfrm>
              <a:off x="281002" y="2079198"/>
              <a:ext cx="3414332" cy="3619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6BF18-EC16-9E3E-F2D9-09521259C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282" t="85769" r="16972" b="3994"/>
            <a:stretch/>
          </p:blipFill>
          <p:spPr>
            <a:xfrm>
              <a:off x="1630269" y="5588069"/>
              <a:ext cx="1147312" cy="371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9ECE14-248F-18FC-0BC6-6FA225BC0BE8}"/>
                </a:ext>
              </a:extLst>
            </p:cNvPr>
            <p:cNvSpPr/>
            <p:nvPr/>
          </p:nvSpPr>
          <p:spPr>
            <a:xfrm>
              <a:off x="2335523" y="5173108"/>
              <a:ext cx="1147312" cy="37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5110F1-2A6D-382C-4477-42C652C6A6FD}"/>
                </a:ext>
              </a:extLst>
            </p:cNvPr>
            <p:cNvSpPr/>
            <p:nvPr/>
          </p:nvSpPr>
          <p:spPr>
            <a:xfrm>
              <a:off x="1192340" y="2079197"/>
              <a:ext cx="2654549" cy="638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B8748-1D08-CDD4-5849-CAB99FE0B584}"/>
              </a:ext>
            </a:extLst>
          </p:cNvPr>
          <p:cNvCxnSpPr>
            <a:cxnSpLocks/>
          </p:cNvCxnSpPr>
          <p:nvPr/>
        </p:nvCxnSpPr>
        <p:spPr>
          <a:xfrm flipV="1">
            <a:off x="686604" y="5852136"/>
            <a:ext cx="3824250" cy="212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760F2-23EE-98EF-CDCF-12BF6B819F42}"/>
              </a:ext>
            </a:extLst>
          </p:cNvPr>
          <p:cNvSpPr txBox="1"/>
          <p:nvPr/>
        </p:nvSpPr>
        <p:spPr>
          <a:xfrm>
            <a:off x="1066210" y="5859926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22052-50D8-F5E7-D86B-8ED18CC60B6D}"/>
              </a:ext>
            </a:extLst>
          </p:cNvPr>
          <p:cNvSpPr txBox="1"/>
          <p:nvPr/>
        </p:nvSpPr>
        <p:spPr>
          <a:xfrm>
            <a:off x="2569136" y="5859926"/>
            <a:ext cx="83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</a:t>
            </a:r>
          </a:p>
        </p:txBody>
      </p:sp>
      <p:sp>
        <p:nvSpPr>
          <p:cNvPr id="27" name="Rounded Rectangle 35">
            <a:extLst>
              <a:ext uri="{FF2B5EF4-FFF2-40B4-BE49-F238E27FC236}">
                <a16:creationId xmlns:a16="http://schemas.microsoft.com/office/drawing/2014/main" id="{DD28453B-83EF-8641-06AB-3D0724D61C40}"/>
              </a:ext>
            </a:extLst>
          </p:cNvPr>
          <p:cNvSpPr/>
          <p:nvPr/>
        </p:nvSpPr>
        <p:spPr bwMode="auto">
          <a:xfrm>
            <a:off x="5141595" y="1441881"/>
            <a:ext cx="6237022" cy="1837871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7D0AA-FEA2-D0D0-5786-96C95560F5A6}"/>
              </a:ext>
            </a:extLst>
          </p:cNvPr>
          <p:cNvGrpSpPr/>
          <p:nvPr/>
        </p:nvGrpSpPr>
        <p:grpSpPr>
          <a:xfrm>
            <a:off x="5638031" y="1577526"/>
            <a:ext cx="720069" cy="1361851"/>
            <a:chOff x="574765" y="1586640"/>
            <a:chExt cx="720069" cy="1361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/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𝒑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  <m:r>
                          <a:rPr kumimoji="0" lang="en-US" altLang="zh-CN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GB" altLang="zh-CN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E03FFC-AB13-8AB6-2188-E60522313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" y="1586640"/>
                  <a:ext cx="7200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6FC5C50-7CEA-3978-B9FD-A39048E7674C}"/>
                </a:ext>
              </a:extLst>
            </p:cNvPr>
            <p:cNvGrpSpPr/>
            <p:nvPr/>
          </p:nvGrpSpPr>
          <p:grpSpPr>
            <a:xfrm>
              <a:off x="646687" y="1989913"/>
              <a:ext cx="620178" cy="958578"/>
              <a:chOff x="979123" y="3022055"/>
              <a:chExt cx="499868" cy="77262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37C0BB-63E3-166F-5AB8-842926C4F287}"/>
                  </a:ext>
                </a:extLst>
              </p:cNvPr>
              <p:cNvCxnSpPr/>
              <p:nvPr/>
            </p:nvCxnSpPr>
            <p:spPr bwMode="auto">
              <a:xfrm>
                <a:off x="1202631" y="3022055"/>
                <a:ext cx="0" cy="282925"/>
              </a:xfrm>
              <a:prstGeom prst="straightConnector1">
                <a:avLst/>
              </a:prstGeom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36E97A4-2BF0-DDBB-F96B-497A7E86D4CE}"/>
                  </a:ext>
                </a:extLst>
              </p:cNvPr>
              <p:cNvSpPr/>
              <p:nvPr/>
            </p:nvSpPr>
            <p:spPr>
              <a:xfrm>
                <a:off x="979123" y="3317457"/>
                <a:ext cx="477219" cy="4772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anose="020000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192B831E-EBA5-30DA-B4AC-77E21C95003C}"/>
                      </a:ext>
                    </a:extLst>
                  </p:cNvPr>
                  <p:cNvSpPr/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kern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latin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192B831E-EBA5-30DA-B4AC-77E21C9500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865" y="3328047"/>
                    <a:ext cx="451126" cy="37210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/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Model-based action prior via imagination</a:t>
                </a:r>
              </a:p>
              <a:p>
                <a:endParaRPr lang="en-GB" sz="400" b="0" i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: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[−</m:t>
                          </m:r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9A82E2-3505-1203-54C1-5C45AAF0A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107" y="1589866"/>
                <a:ext cx="3870714" cy="1689886"/>
              </a:xfrm>
              <a:prstGeom prst="rect">
                <a:avLst/>
              </a:prstGeom>
              <a:blipFill>
                <a:blip r:embed="rId8"/>
                <a:stretch>
                  <a:fillRect l="-1307" t="-20149" b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35">
            <a:extLst>
              <a:ext uri="{FF2B5EF4-FFF2-40B4-BE49-F238E27FC236}">
                <a16:creationId xmlns:a16="http://schemas.microsoft.com/office/drawing/2014/main" id="{34E9CEC8-A40D-C200-3D1D-62743DCB25B8}"/>
              </a:ext>
            </a:extLst>
          </p:cNvPr>
          <p:cNvSpPr/>
          <p:nvPr/>
        </p:nvSpPr>
        <p:spPr bwMode="auto">
          <a:xfrm>
            <a:off x="5141597" y="3438277"/>
            <a:ext cx="1965583" cy="2855658"/>
          </a:xfrm>
          <a:prstGeom prst="roundRect">
            <a:avLst>
              <a:gd name="adj" fmla="val 5734"/>
            </a:avLst>
          </a:prstGeom>
          <a:solidFill>
            <a:srgbClr val="FFFFFF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444FFF-F290-432E-A130-E3320AFD32E4}"/>
                  </a:ext>
                </a:extLst>
              </p:cNvPr>
              <p:cNvSpPr/>
              <p:nvPr/>
            </p:nvSpPr>
            <p:spPr>
              <a:xfrm>
                <a:off x="5998065" y="5024883"/>
                <a:ext cx="1183786" cy="495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CN" sz="2400" b="0" i="1" kern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altLang="zh-CN" sz="2400" b="0" i="1" ker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ker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altLang="zh-CN" sz="240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1" ker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kern="0" dirty="0">
                  <a:solidFill>
                    <a:schemeClr val="accent2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8444FFF-F290-432E-A130-E3320AFD3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065" y="5024883"/>
                <a:ext cx="1183786" cy="495007"/>
              </a:xfrm>
              <a:prstGeom prst="rect">
                <a:avLst/>
              </a:prstGeom>
              <a:blipFill>
                <a:blip r:embed="rId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9343037D-3ABF-AD23-15F1-11D447D853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01" r="31176"/>
          <a:stretch/>
        </p:blipFill>
        <p:spPr>
          <a:xfrm>
            <a:off x="5276290" y="4441786"/>
            <a:ext cx="1421932" cy="166120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BABB40C-4B5E-8455-4E00-BEAE55C3D55E}"/>
              </a:ext>
            </a:extLst>
          </p:cNvPr>
          <p:cNvSpPr/>
          <p:nvPr/>
        </p:nvSpPr>
        <p:spPr>
          <a:xfrm>
            <a:off x="5166647" y="3648805"/>
            <a:ext cx="1957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altLang="zh-CN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sym typeface="Roboto"/>
              </a:rPr>
              <a:t>Monte Carlo tree search (MCTS)</a:t>
            </a:r>
            <a:endParaRPr lang="zh-CN" altLang="en-US" kern="0" dirty="0">
              <a:solidFill>
                <a:srgbClr val="000000"/>
              </a:solidFill>
              <a:latin typeface="Roboto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B5FF00-AA54-B2FF-3CF1-CA6FFA5E1AF1}"/>
              </a:ext>
            </a:extLst>
          </p:cNvPr>
          <p:cNvGrpSpPr/>
          <p:nvPr/>
        </p:nvGrpSpPr>
        <p:grpSpPr>
          <a:xfrm>
            <a:off x="7301057" y="3269948"/>
            <a:ext cx="4195083" cy="2918850"/>
            <a:chOff x="6983666" y="3539792"/>
            <a:chExt cx="4195083" cy="2918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/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GB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=</a:t>
                  </a:r>
                </a:p>
                <a:p>
                  <a:pPr marL="0" indent="0">
                    <a:buNone/>
                  </a:pPr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𝜠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𝐥</m:t>
                            </m:r>
                            <m:r>
                              <a:rPr 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𝒐𝒈</m:t>
                            </m:r>
                            <m:r>
                              <a:rPr lang="en-US" sz="16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6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b="1" i="1" dirty="0"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:endParaRPr lang="en-US" sz="1600" i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</m:oMath>
                    </m:oMathPara>
                  </a14:m>
                  <a:endParaRPr lang="en-GB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sz="1600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</a:t>
                  </a:r>
                </a:p>
                <a:p>
                  <a:r>
                    <a:rPr lang="en-GB" sz="1600" dirty="0">
                      <a:solidFill>
                        <a:srgbClr val="CA31ED"/>
                      </a:solidFill>
                      <a:ea typeface="Cambria Math" panose="02040503050406030204" pitchFamily="18" charset="0"/>
                    </a:rPr>
                    <a:t>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600" b="0" i="0" smtClean="0">
                            <a:solidFill>
                              <a:srgbClr val="CA31E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l-GR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𝑜𝑔</m:t>
                            </m:r>
                            <m:r>
                              <a:rPr lang="en-US" sz="1600" i="1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CA31ED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𝑜𝑔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solidFill>
                                          <a:srgbClr val="CA31E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rgbClr val="CA31E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7B4F099-B4A5-FBA7-D987-51D40C266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66" y="3539792"/>
                  <a:ext cx="4195083" cy="2614627"/>
                </a:xfrm>
                <a:prstGeom prst="rect">
                  <a:avLst/>
                </a:prstGeom>
                <a:blipFill>
                  <a:blip r:embed="rId11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2E4ABD-F21E-64FC-CB4E-D398AF139F96}"/>
                </a:ext>
              </a:extLst>
            </p:cNvPr>
            <p:cNvSpPr txBox="1"/>
            <p:nvPr/>
          </p:nvSpPr>
          <p:spPr>
            <a:xfrm>
              <a:off x="7346841" y="4677829"/>
              <a:ext cx="35390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likelihood of observations </a:t>
              </a:r>
              <a:endParaRPr lang="en-US" sz="1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B3B7DD-1DD8-6254-D9EB-2FF9E9AB9716}"/>
                </a:ext>
              </a:extLst>
            </p:cNvPr>
            <p:cNvSpPr txBox="1"/>
            <p:nvPr/>
          </p:nvSpPr>
          <p:spPr>
            <a:xfrm>
              <a:off x="7856346" y="5360583"/>
              <a:ext cx="2520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state information gain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33BF99-ED11-2AA6-42EC-9D88B505E974}"/>
                </a:ext>
              </a:extLst>
            </p:cNvPr>
            <p:cNvSpPr txBox="1"/>
            <p:nvPr/>
          </p:nvSpPr>
          <p:spPr>
            <a:xfrm>
              <a:off x="7646006" y="6120088"/>
              <a:ext cx="34375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CA31E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parameter information gain</a:t>
              </a:r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B78979C9-A12F-B0F3-5232-C9C34ED5A369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Our action prior was calculated using Monte-Carlo sampling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DCF3E3-D5F7-1DBB-9DBE-F7EA29D809E7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EA3754-5F91-05F2-2874-7118D5912143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8F849-5C80-93F0-4285-6A689697EAE8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225707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D7A6EE43-3C97-2DAF-EA8C-7AEC33B1742E}"/>
              </a:ext>
            </a:extLst>
          </p:cNvPr>
          <p:cNvSpPr/>
          <p:nvPr/>
        </p:nvSpPr>
        <p:spPr>
          <a:xfrm>
            <a:off x="751393" y="4335820"/>
            <a:ext cx="4695912" cy="9592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24AF0-DA01-8EB4-76C4-B23634EA1FD5}"/>
              </a:ext>
            </a:extLst>
          </p:cNvPr>
          <p:cNvSpPr/>
          <p:nvPr/>
        </p:nvSpPr>
        <p:spPr>
          <a:xfrm>
            <a:off x="6123710" y="-75429"/>
            <a:ext cx="6096000" cy="70088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22E0F8-7662-E0A2-1864-AB24A30DD5EC}"/>
              </a:ext>
            </a:extLst>
          </p:cNvPr>
          <p:cNvSpPr/>
          <p:nvPr/>
        </p:nvSpPr>
        <p:spPr>
          <a:xfrm>
            <a:off x="751393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77D076-0273-B483-D75B-55F44650FC76}"/>
              </a:ext>
            </a:extLst>
          </p:cNvPr>
          <p:cNvSpPr/>
          <p:nvPr/>
        </p:nvSpPr>
        <p:spPr>
          <a:xfrm>
            <a:off x="3271780" y="1620279"/>
            <a:ext cx="2160000" cy="2434849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5C91B-431D-DCEF-161C-FF134F350B28}"/>
              </a:ext>
            </a:extLst>
          </p:cNvPr>
          <p:cNvSpPr txBox="1"/>
          <p:nvPr/>
        </p:nvSpPr>
        <p:spPr>
          <a:xfrm>
            <a:off x="843053" y="2240708"/>
            <a:ext cx="1918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Learn a deep  generative model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CCC0C-5706-85B7-D8DB-24C37E8B2EA9}"/>
              </a:ext>
            </a:extLst>
          </p:cNvPr>
          <p:cNvSpPr txBox="1"/>
          <p:nvPr/>
        </p:nvSpPr>
        <p:spPr>
          <a:xfrm>
            <a:off x="3447419" y="1714318"/>
            <a:ext cx="1780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Equipping agents with slow and fast planning using uncertainty minimisation 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66692-3FA2-10BE-027A-95F863B59FD2}"/>
              </a:ext>
            </a:extLst>
          </p:cNvPr>
          <p:cNvSpPr txBox="1"/>
          <p:nvPr/>
        </p:nvSpPr>
        <p:spPr>
          <a:xfrm>
            <a:off x="6722748" y="1385226"/>
            <a:ext cx="47040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to define a deep active inference agent?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F1E24-6E8F-9EB3-4950-122683E27482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CD93E1-DD15-57E6-9C93-37DB321EB029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C273E568-E545-853D-1409-88EAC89C0710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33" name="Graphic 32" descr="Spider web with solid fill">
              <a:extLst>
                <a:ext uri="{FF2B5EF4-FFF2-40B4-BE49-F238E27FC236}">
                  <a16:creationId xmlns:a16="http://schemas.microsoft.com/office/drawing/2014/main" id="{01CCA4EA-7D1A-9B76-4440-2BD1D086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9" name="Picture 8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62CAC04F-E305-9872-EF59-BDA86C3398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r="1" b="1"/>
          <a:stretch/>
        </p:blipFill>
        <p:spPr>
          <a:xfrm>
            <a:off x="6813719" y="4288302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Loop | Karl Friston">
            <a:extLst>
              <a:ext uri="{FF2B5EF4-FFF2-40B4-BE49-F238E27FC236}">
                <a16:creationId xmlns:a16="http://schemas.microsoft.com/office/drawing/2014/main" id="{727B8FE7-7508-89EF-E8C9-147AAF90F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8906657" y="4288302"/>
            <a:ext cx="911867" cy="911867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Pedro Mediano – ICPR 2020">
            <a:extLst>
              <a:ext uri="{FF2B5EF4-FFF2-40B4-BE49-F238E27FC236}">
                <a16:creationId xmlns:a16="http://schemas.microsoft.com/office/drawing/2014/main" id="{D89ED323-62A1-2CA1-E5B7-7FA046258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656" b="25337"/>
          <a:stretch/>
        </p:blipFill>
        <p:spPr bwMode="auto">
          <a:xfrm>
            <a:off x="7864936" y="4288302"/>
            <a:ext cx="902371" cy="9118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91F49-5041-7A2A-0004-98DAFC31C75C}"/>
              </a:ext>
            </a:extLst>
          </p:cNvPr>
          <p:cNvSpPr txBox="1"/>
          <p:nvPr/>
        </p:nvSpPr>
        <p:spPr>
          <a:xfrm>
            <a:off x="6722748" y="5214425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Zafeirios</a:t>
            </a: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Fountas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34EDE-AAFB-3C65-C955-4B9C7E9D7C59}"/>
              </a:ext>
            </a:extLst>
          </p:cNvPr>
          <p:cNvSpPr txBox="1"/>
          <p:nvPr/>
        </p:nvSpPr>
        <p:spPr>
          <a:xfrm>
            <a:off x="7769218" y="5211256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Pedro </a:t>
            </a:r>
            <a:r>
              <a:rPr lang="en-US" sz="9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Mediano</a:t>
            </a:r>
            <a:endParaRPr lang="en-US" sz="9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D1C95-99E2-2035-CF75-3FF5DC485CF6}"/>
              </a:ext>
            </a:extLst>
          </p:cNvPr>
          <p:cNvSpPr txBox="1"/>
          <p:nvPr/>
        </p:nvSpPr>
        <p:spPr>
          <a:xfrm>
            <a:off x="8863026" y="5222831"/>
            <a:ext cx="10938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Karl Friston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8E632-718C-3DBB-9A08-981F0BC674DF}"/>
              </a:ext>
            </a:extLst>
          </p:cNvPr>
          <p:cNvSpPr txBox="1"/>
          <p:nvPr/>
        </p:nvSpPr>
        <p:spPr>
          <a:xfrm>
            <a:off x="751393" y="4646990"/>
            <a:ext cx="4678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well does this agent perform?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829CE-1229-11EC-29A5-481AAE446722}"/>
              </a:ext>
            </a:extLst>
          </p:cNvPr>
          <p:cNvSpPr txBox="1"/>
          <p:nvPr/>
        </p:nvSpPr>
        <p:spPr>
          <a:xfrm>
            <a:off x="8240234" y="6600179"/>
            <a:ext cx="392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Fountas, Sajid, et al, </a:t>
            </a:r>
            <a:r>
              <a:rPr lang="en-US" sz="18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61054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53DA89-522C-A190-DAE9-D3FD1853B1A7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9262455D-0193-40C1-DBBD-66EF1FC2E043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6" name="Graphic 5" descr="Spider web with solid fill">
              <a:extLst>
                <a:ext uri="{FF2B5EF4-FFF2-40B4-BE49-F238E27FC236}">
                  <a16:creationId xmlns:a16="http://schemas.microsoft.com/office/drawing/2014/main" id="{A1272ED1-69A5-3BE9-D3A1-957AA012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6F9C85A-3DFE-429A-2515-1A90FE333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51917" b="1154"/>
          <a:stretch/>
        </p:blipFill>
        <p:spPr>
          <a:xfrm>
            <a:off x="5812963" y="3865873"/>
            <a:ext cx="4352518" cy="25221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887ECE-890F-49B5-BE13-80A40C15A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49161"/>
          <a:stretch/>
        </p:blipFill>
        <p:spPr>
          <a:xfrm>
            <a:off x="5887912" y="1409351"/>
            <a:ext cx="4219674" cy="26488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CAA2D8-FBAF-006B-71A2-CFE269DA0552}"/>
              </a:ext>
            </a:extLst>
          </p:cNvPr>
          <p:cNvSpPr txBox="1"/>
          <p:nvPr/>
        </p:nvSpPr>
        <p:spPr>
          <a:xfrm>
            <a:off x="838200" y="1644866"/>
            <a:ext cx="5049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Dynamic </a:t>
            </a:r>
            <a:r>
              <a:rPr lang="en-GB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dSprites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 Task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Sorting </a:t>
            </a:r>
            <a:r>
              <a:rPr lang="en-GB" sz="2400" dirty="0" err="1">
                <a:latin typeface="Roboto" panose="02000000000000000000" pitchFamily="2" charset="0"/>
                <a:ea typeface="Roboto" panose="02000000000000000000" pitchFamily="2" charset="0"/>
              </a:rPr>
              <a:t>dSprites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 objects to the correct place at the bottom, depending on the shape.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18843F4-3B8C-0079-AA50-1D705FC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0" y="3736100"/>
            <a:ext cx="2344431" cy="21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D53B93E0-EF9A-6854-9039-5C666998AA5E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To evaluate our agent, we constructed a new task…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6B9235-CE93-93E7-E0A7-A3A183C2B74B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372726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53DA89-522C-A190-DAE9-D3FD1853B1A7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9262455D-0193-40C1-DBBD-66EF1FC2E043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6" name="Graphic 5" descr="Spider web with solid fill">
              <a:extLst>
                <a:ext uri="{FF2B5EF4-FFF2-40B4-BE49-F238E27FC236}">
                  <a16:creationId xmlns:a16="http://schemas.microsoft.com/office/drawing/2014/main" id="{A1272ED1-69A5-3BE9-D3A1-957AA012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6F9C85A-3DFE-429A-2515-1A90FE333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51917" b="1154"/>
          <a:stretch/>
        </p:blipFill>
        <p:spPr>
          <a:xfrm>
            <a:off x="5812963" y="3865873"/>
            <a:ext cx="4352518" cy="25221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0887ECE-890F-49B5-BE13-80A40C15A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49161"/>
          <a:stretch/>
        </p:blipFill>
        <p:spPr>
          <a:xfrm>
            <a:off x="5887912" y="1409351"/>
            <a:ext cx="4219674" cy="26488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CAA2D8-FBAF-006B-71A2-CFE269DA0552}"/>
              </a:ext>
            </a:extLst>
          </p:cNvPr>
          <p:cNvSpPr txBox="1"/>
          <p:nvPr/>
        </p:nvSpPr>
        <p:spPr>
          <a:xfrm>
            <a:off x="838200" y="1644866"/>
            <a:ext cx="5049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Dynamic </a:t>
            </a:r>
            <a:r>
              <a:rPr lang="en-GB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dSprites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 Task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Sorting </a:t>
            </a:r>
            <a:r>
              <a:rPr lang="en-GB" sz="2400" dirty="0" err="1">
                <a:latin typeface="Roboto" panose="02000000000000000000" pitchFamily="2" charset="0"/>
                <a:ea typeface="Roboto" panose="02000000000000000000" pitchFamily="2" charset="0"/>
              </a:rPr>
              <a:t>dSprites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 objects to the correct place at the bottom, depending on the shape.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18843F4-3B8C-0079-AA50-1D705FC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0" y="3736100"/>
            <a:ext cx="2344431" cy="21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D53B93E0-EF9A-6854-9039-5C666998AA5E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To evaluate our agent, we constructed a new task…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6B9235-CE93-93E7-E0A7-A3A183C2B74B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2CE4F-3FF6-1E98-B65A-582FF8593DD4}"/>
              </a:ext>
            </a:extLst>
          </p:cNvPr>
          <p:cNvSpPr/>
          <p:nvPr/>
        </p:nvSpPr>
        <p:spPr>
          <a:xfrm>
            <a:off x="8434039" y="5624539"/>
            <a:ext cx="3595856" cy="649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0031B-3F48-CC15-D7DC-0800961BA07A}"/>
              </a:ext>
            </a:extLst>
          </p:cNvPr>
          <p:cNvSpPr txBox="1"/>
          <p:nvPr/>
        </p:nvSpPr>
        <p:spPr>
          <a:xfrm>
            <a:off x="8783455" y="576444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over to colab</a:t>
            </a:r>
          </a:p>
        </p:txBody>
      </p:sp>
    </p:spTree>
    <p:extLst>
      <p:ext uri="{BB962C8B-B14F-4D97-AF65-F5344CB8AC3E}">
        <p14:creationId xmlns:p14="http://schemas.microsoft.com/office/powerpoint/2010/main" val="1049244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A6EBF64-8B40-B2EA-546E-F1E69D565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03" y="2209592"/>
            <a:ext cx="4268389" cy="367678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53DA89-522C-A190-DAE9-D3FD1853B1A7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9262455D-0193-40C1-DBBD-66EF1FC2E043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6" name="Graphic 5" descr="Spider web with solid fill">
              <a:extLst>
                <a:ext uri="{FF2B5EF4-FFF2-40B4-BE49-F238E27FC236}">
                  <a16:creationId xmlns:a16="http://schemas.microsoft.com/office/drawing/2014/main" id="{A1272ED1-69A5-3BE9-D3A1-957AA012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CBF7DF-24BC-79F4-BBA2-13B9E007B5B6}"/>
              </a:ext>
            </a:extLst>
          </p:cNvPr>
          <p:cNvSpPr/>
          <p:nvPr/>
        </p:nvSpPr>
        <p:spPr>
          <a:xfrm>
            <a:off x="1417406" y="2343933"/>
            <a:ext cx="457200" cy="33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472916-92C8-2527-CCA4-F69FB5FE0D19}"/>
              </a:ext>
            </a:extLst>
          </p:cNvPr>
          <p:cNvSpPr/>
          <p:nvPr/>
        </p:nvSpPr>
        <p:spPr>
          <a:xfrm>
            <a:off x="5809192" y="2177593"/>
            <a:ext cx="457200" cy="33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70F935-5368-2AC6-1CBD-0B0337D595BF}"/>
              </a:ext>
            </a:extLst>
          </p:cNvPr>
          <p:cNvSpPr/>
          <p:nvPr/>
        </p:nvSpPr>
        <p:spPr>
          <a:xfrm>
            <a:off x="2549033" y="5583308"/>
            <a:ext cx="3087147" cy="412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B9B903-DF87-1C0B-B010-4B149366BE13}"/>
              </a:ext>
            </a:extLst>
          </p:cNvPr>
          <p:cNvSpPr txBox="1"/>
          <p:nvPr/>
        </p:nvSpPr>
        <p:spPr>
          <a:xfrm>
            <a:off x="2506632" y="551962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Reward-seeking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B81F4F-7049-69B0-1C5D-E63FDE1D7F52}"/>
              </a:ext>
            </a:extLst>
          </p:cNvPr>
          <p:cNvSpPr txBox="1"/>
          <p:nvPr/>
        </p:nvSpPr>
        <p:spPr>
          <a:xfrm>
            <a:off x="4646000" y="551962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active inference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2808B2-9D0C-C6F0-2C56-5137A1B16E90}"/>
              </a:ext>
            </a:extLst>
          </p:cNvPr>
          <p:cNvSpPr txBox="1"/>
          <p:nvPr/>
        </p:nvSpPr>
        <p:spPr>
          <a:xfrm>
            <a:off x="3349302" y="5516817"/>
            <a:ext cx="1451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active inference /parameter infogain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65C76-5504-45B6-0DCD-E243BB8DF64A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576031-3CA3-DD79-5038-B9BCF4BC5111}"/>
                  </a:ext>
                </a:extLst>
              </p:cNvPr>
              <p:cNvSpPr txBox="1"/>
              <p:nvPr/>
            </p:nvSpPr>
            <p:spPr>
              <a:xfrm>
                <a:off x="4489066" y="4910637"/>
                <a:ext cx="706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576031-3CA3-DD79-5038-B9BCF4BC5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066" y="4910637"/>
                <a:ext cx="706924" cy="369332"/>
              </a:xfrm>
              <a:prstGeom prst="rect">
                <a:avLst/>
              </a:prstGeom>
              <a:blipFill>
                <a:blip r:embed="rId6"/>
                <a:stretch>
                  <a:fillRect l="-10714" r="-160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DBF941-5CA0-2607-0199-A8BD84902092}"/>
                  </a:ext>
                </a:extLst>
              </p:cNvPr>
              <p:cNvSpPr txBox="1"/>
              <p:nvPr/>
            </p:nvSpPr>
            <p:spPr>
              <a:xfrm>
                <a:off x="2562990" y="2519759"/>
                <a:ext cx="852606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DBF941-5CA0-2607-0199-A8BD84902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990" y="2519759"/>
                <a:ext cx="852606" cy="402226"/>
              </a:xfrm>
              <a:prstGeom prst="rect">
                <a:avLst/>
              </a:prstGeom>
              <a:blipFill>
                <a:blip r:embed="rId7"/>
                <a:stretch>
                  <a:fillRect l="-7353" r="-1176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E4BC61E-E84A-EA55-1AF7-B5A12E1F290B}"/>
              </a:ext>
            </a:extLst>
          </p:cNvPr>
          <p:cNvSpPr txBox="1"/>
          <p:nvPr/>
        </p:nvSpPr>
        <p:spPr>
          <a:xfrm>
            <a:off x="4296596" y="516602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planner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0A13E-01A1-EA46-D69A-A31A3A265C3C}"/>
              </a:ext>
            </a:extLst>
          </p:cNvPr>
          <p:cNvSpPr txBox="1"/>
          <p:nvPr/>
        </p:nvSpPr>
        <p:spPr>
          <a:xfrm>
            <a:off x="2715022" y="283284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08009"/>
                </a:solidFill>
              </a:rPr>
              <a:t>habit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CE77ABC-7953-7296-D509-97FB53D73451}"/>
              </a:ext>
            </a:extLst>
          </p:cNvPr>
          <p:cNvCxnSpPr>
            <a:stCxn id="7" idx="3"/>
          </p:cNvCxnSpPr>
          <p:nvPr/>
        </p:nvCxnSpPr>
        <p:spPr>
          <a:xfrm flipH="1">
            <a:off x="3349302" y="2720872"/>
            <a:ext cx="66294" cy="591954"/>
          </a:xfrm>
          <a:prstGeom prst="curvedConnector4">
            <a:avLst>
              <a:gd name="adj1" fmla="val -209158"/>
              <a:gd name="adj2" fmla="val 66987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5162841-54BF-4142-8873-468B86C0CBA7}"/>
              </a:ext>
            </a:extLst>
          </p:cNvPr>
          <p:cNvCxnSpPr>
            <a:cxnSpLocks/>
          </p:cNvCxnSpPr>
          <p:nvPr/>
        </p:nvCxnSpPr>
        <p:spPr>
          <a:xfrm rot="5400000">
            <a:off x="4457022" y="4397396"/>
            <a:ext cx="718176" cy="198676"/>
          </a:xfrm>
          <a:prstGeom prst="curvedConnector4">
            <a:avLst>
              <a:gd name="adj1" fmla="val 37143"/>
              <a:gd name="adj2" fmla="val 21506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12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4BB8-9CD1-C687-5D77-A4810414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110" y="246286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So, what is active inference?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9861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A6EBF64-8B40-B2EA-546E-F1E69D565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03" y="2209592"/>
            <a:ext cx="4268389" cy="367678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53DA89-522C-A190-DAE9-D3FD1853B1A7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9262455D-0193-40C1-DBBD-66EF1FC2E043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6" name="Graphic 5" descr="Spider web with solid fill">
              <a:extLst>
                <a:ext uri="{FF2B5EF4-FFF2-40B4-BE49-F238E27FC236}">
                  <a16:creationId xmlns:a16="http://schemas.microsoft.com/office/drawing/2014/main" id="{A1272ED1-69A5-3BE9-D3A1-957AA012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C3998C0-B82D-2EDA-9068-5CA60DB93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60" y="2214826"/>
            <a:ext cx="4179177" cy="37982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CBF7DF-24BC-79F4-BBA2-13B9E007B5B6}"/>
              </a:ext>
            </a:extLst>
          </p:cNvPr>
          <p:cNvSpPr/>
          <p:nvPr/>
        </p:nvSpPr>
        <p:spPr>
          <a:xfrm>
            <a:off x="1417406" y="2343933"/>
            <a:ext cx="457200" cy="33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472916-92C8-2527-CCA4-F69FB5FE0D19}"/>
              </a:ext>
            </a:extLst>
          </p:cNvPr>
          <p:cNvSpPr/>
          <p:nvPr/>
        </p:nvSpPr>
        <p:spPr>
          <a:xfrm>
            <a:off x="5809192" y="2177593"/>
            <a:ext cx="457200" cy="33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3D8AC1-F4A2-3197-B634-7964D0B880AF}"/>
              </a:ext>
            </a:extLst>
          </p:cNvPr>
          <p:cNvSpPr/>
          <p:nvPr/>
        </p:nvSpPr>
        <p:spPr>
          <a:xfrm>
            <a:off x="7282164" y="2032087"/>
            <a:ext cx="2269056" cy="332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10EF7-45CF-50DE-3D5A-B3709604BCE9}"/>
              </a:ext>
            </a:extLst>
          </p:cNvPr>
          <p:cNvSpPr/>
          <p:nvPr/>
        </p:nvSpPr>
        <p:spPr>
          <a:xfrm>
            <a:off x="8598141" y="2535308"/>
            <a:ext cx="1330220" cy="108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70F935-5368-2AC6-1CBD-0B0337D595BF}"/>
              </a:ext>
            </a:extLst>
          </p:cNvPr>
          <p:cNvSpPr/>
          <p:nvPr/>
        </p:nvSpPr>
        <p:spPr>
          <a:xfrm>
            <a:off x="2549033" y="5583308"/>
            <a:ext cx="3087147" cy="412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C9E6B5-A172-2B0F-8570-D7D6C53682C3}"/>
              </a:ext>
            </a:extLst>
          </p:cNvPr>
          <p:cNvSpPr txBox="1"/>
          <p:nvPr/>
        </p:nvSpPr>
        <p:spPr>
          <a:xfrm>
            <a:off x="8494942" y="2547031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 reward-seeking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B9B903-DF87-1C0B-B010-4B149366BE13}"/>
              </a:ext>
            </a:extLst>
          </p:cNvPr>
          <p:cNvSpPr txBox="1"/>
          <p:nvPr/>
        </p:nvSpPr>
        <p:spPr>
          <a:xfrm>
            <a:off x="2506632" y="551962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Reward-seeking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F50478-0081-AB01-184C-FE9FD6649AA3}"/>
              </a:ext>
            </a:extLst>
          </p:cNvPr>
          <p:cNvSpPr txBox="1"/>
          <p:nvPr/>
        </p:nvSpPr>
        <p:spPr>
          <a:xfrm>
            <a:off x="8538796" y="3085138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active inference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B81F4F-7049-69B0-1C5D-E63FDE1D7F52}"/>
              </a:ext>
            </a:extLst>
          </p:cNvPr>
          <p:cNvSpPr txBox="1"/>
          <p:nvPr/>
        </p:nvSpPr>
        <p:spPr>
          <a:xfrm>
            <a:off x="4646000" y="551962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active inference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2808B2-9D0C-C6F0-2C56-5137A1B16E90}"/>
              </a:ext>
            </a:extLst>
          </p:cNvPr>
          <p:cNvSpPr txBox="1"/>
          <p:nvPr/>
        </p:nvSpPr>
        <p:spPr>
          <a:xfrm>
            <a:off x="3349302" y="5516817"/>
            <a:ext cx="1451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active inference /parameter infogain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A469CB-EDC3-DD3A-D496-10642167E81C}"/>
              </a:ext>
            </a:extLst>
          </p:cNvPr>
          <p:cNvSpPr txBox="1"/>
          <p:nvPr/>
        </p:nvSpPr>
        <p:spPr>
          <a:xfrm>
            <a:off x="8552968" y="2747823"/>
            <a:ext cx="1330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active inference /parameter infogain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B4DD2-6D26-4D44-E5DA-D2B7171ECC01}"/>
              </a:ext>
            </a:extLst>
          </p:cNvPr>
          <p:cNvSpPr txBox="1"/>
          <p:nvPr/>
        </p:nvSpPr>
        <p:spPr>
          <a:xfrm>
            <a:off x="8527285" y="3275236"/>
            <a:ext cx="15994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active inference /parameter infogain</a:t>
            </a:r>
          </a:p>
          <a:p>
            <a:r>
              <a:rPr lang="en-US" sz="1100" dirty="0"/>
              <a:t>+ downweighed reward 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7D6C807-3FDF-DDE8-2074-A8A51955FD11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In this environment, our agent explored more and learnt the task more accurately than a purely reward-seeking agent…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65C76-5504-45B6-0DCD-E243BB8DF64A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980420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7707A-9131-441F-28CF-71B2B3AD9D7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51D8E0A-0C93-72C6-B6F2-DF041C0A838E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17" name="Graphic 16" descr="Spider web with solid fill">
              <a:extLst>
                <a:ext uri="{FF2B5EF4-FFF2-40B4-BE49-F238E27FC236}">
                  <a16:creationId xmlns:a16="http://schemas.microsoft.com/office/drawing/2014/main" id="{AFF58BDB-6F8F-D47E-DB9B-FAECAF5B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50EA358-F07D-7C6C-0E9A-187C1252665C}"/>
              </a:ext>
            </a:extLst>
          </p:cNvPr>
          <p:cNvSpPr txBox="1"/>
          <p:nvPr/>
        </p:nvSpPr>
        <p:spPr>
          <a:xfrm>
            <a:off x="9622465" y="6222408"/>
            <a:ext cx="2569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sz="1200" b="1" i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Higgens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et al, 2017; </a:t>
            </a:r>
          </a:p>
          <a:p>
            <a:pPr algn="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1687AE-1852-48A8-5FF9-3D370567BFAA}"/>
              </a:ext>
            </a:extLst>
          </p:cNvPr>
          <p:cNvSpPr/>
          <p:nvPr/>
        </p:nvSpPr>
        <p:spPr>
          <a:xfrm>
            <a:off x="1559642" y="1697674"/>
            <a:ext cx="3480191" cy="850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5E2252-A49C-A5E4-CC7C-8307D30854CA}"/>
                  </a:ext>
                </a:extLst>
              </p:cNvPr>
              <p:cNvSpPr txBox="1"/>
              <p:nvPr/>
            </p:nvSpPr>
            <p:spPr>
              <a:xfrm>
                <a:off x="1559642" y="1768973"/>
                <a:ext cx="38707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top-down precision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 analogous to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VAE…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5E2252-A49C-A5E4-CC7C-8307D3085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42" y="1768973"/>
                <a:ext cx="3870714" cy="707886"/>
              </a:xfrm>
              <a:prstGeom prst="rect">
                <a:avLst/>
              </a:prstGeom>
              <a:blipFill>
                <a:blip r:embed="rId8"/>
                <a:stretch>
                  <a:fillRect l="-1634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247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815527-BB54-30FB-CF88-4ADEACD62D00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We find that state prior precision induces disentanglement..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7707A-9131-441F-28CF-71B2B3AD9D7E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51D8E0A-0C93-72C6-B6F2-DF041C0A838E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17" name="Graphic 16" descr="Spider web with solid fill">
              <a:extLst>
                <a:ext uri="{FF2B5EF4-FFF2-40B4-BE49-F238E27FC236}">
                  <a16:creationId xmlns:a16="http://schemas.microsoft.com/office/drawing/2014/main" id="{AFF58BDB-6F8F-D47E-DB9B-FAECAF5B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50EA358-F07D-7C6C-0E9A-187C1252665C}"/>
              </a:ext>
            </a:extLst>
          </p:cNvPr>
          <p:cNvSpPr txBox="1"/>
          <p:nvPr/>
        </p:nvSpPr>
        <p:spPr>
          <a:xfrm>
            <a:off x="9622465" y="6222408"/>
            <a:ext cx="2569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sz="1200" b="1" i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Higgens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et al, 2017; </a:t>
            </a:r>
          </a:p>
          <a:p>
            <a:pPr algn="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7035658-B5F7-75C2-E758-0B7F3D7949A8}"/>
              </a:ext>
            </a:extLst>
          </p:cNvPr>
          <p:cNvSpPr/>
          <p:nvPr/>
        </p:nvSpPr>
        <p:spPr>
          <a:xfrm>
            <a:off x="1559642" y="1697674"/>
            <a:ext cx="3480191" cy="850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98E57-C347-BFDD-E5B2-EA59C8FA3195}"/>
                  </a:ext>
                </a:extLst>
              </p:cNvPr>
              <p:cNvSpPr txBox="1"/>
              <p:nvPr/>
            </p:nvSpPr>
            <p:spPr>
              <a:xfrm>
                <a:off x="1559642" y="1768973"/>
                <a:ext cx="38707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top-down precision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 analogous to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VAE…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98E57-C347-BFDD-E5B2-EA59C8FA3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42" y="1768973"/>
                <a:ext cx="3870714" cy="707886"/>
              </a:xfrm>
              <a:prstGeom prst="rect">
                <a:avLst/>
              </a:prstGeom>
              <a:blipFill>
                <a:blip r:embed="rId8"/>
                <a:stretch>
                  <a:fillRect l="-1634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833A696-AB8E-660A-6182-250ECD55DB4B}"/>
              </a:ext>
            </a:extLst>
          </p:cNvPr>
          <p:cNvGrpSpPr/>
          <p:nvPr/>
        </p:nvGrpSpPr>
        <p:grpSpPr>
          <a:xfrm>
            <a:off x="1544194" y="2810896"/>
            <a:ext cx="2324636" cy="1579277"/>
            <a:chOff x="2429354" y="3306230"/>
            <a:chExt cx="2324636" cy="15792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676216-AC45-FBBA-41B0-1889A16A2984}"/>
                </a:ext>
              </a:extLst>
            </p:cNvPr>
            <p:cNvSpPr/>
            <p:nvPr/>
          </p:nvSpPr>
          <p:spPr>
            <a:xfrm>
              <a:off x="3225394" y="3306230"/>
              <a:ext cx="1330220" cy="1086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5191FF-C471-6BE4-3661-0B238091068B}"/>
                </a:ext>
              </a:extLst>
            </p:cNvPr>
            <p:cNvSpPr txBox="1"/>
            <p:nvPr/>
          </p:nvSpPr>
          <p:spPr>
            <a:xfrm>
              <a:off x="3174503" y="3328726"/>
              <a:ext cx="10711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reward-seeking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1331C6-2C1B-57EB-3A6A-6A008DAAAF8E}"/>
                </a:ext>
              </a:extLst>
            </p:cNvPr>
            <p:cNvSpPr txBox="1"/>
            <p:nvPr/>
          </p:nvSpPr>
          <p:spPr>
            <a:xfrm>
              <a:off x="3166049" y="3856060"/>
              <a:ext cx="10999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active inference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01A039-06E5-AAD6-68C1-B76C6171866B}"/>
                </a:ext>
              </a:extLst>
            </p:cNvPr>
            <p:cNvSpPr txBox="1"/>
            <p:nvPr/>
          </p:nvSpPr>
          <p:spPr>
            <a:xfrm>
              <a:off x="3180221" y="3518745"/>
              <a:ext cx="13302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active inference /parameter infogain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C41E-5D37-4B60-0479-2E73A560D4B4}"/>
                    </a:ext>
                  </a:extLst>
                </p:cNvPr>
                <p:cNvSpPr txBox="1"/>
                <p:nvPr/>
              </p:nvSpPr>
              <p:spPr>
                <a:xfrm>
                  <a:off x="3154538" y="4046158"/>
                  <a:ext cx="15994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active inference /parameter infogain</a:t>
                  </a:r>
                </a:p>
                <a:p>
                  <a:r>
                    <a:rPr lang="en-US" sz="1100" dirty="0"/>
                    <a:t>+ downweighed reward</a:t>
                  </a:r>
                </a:p>
                <a:p>
                  <a:r>
                    <a:rPr lang="en-US" sz="1100" dirty="0"/>
                    <a:t>fixed </a:t>
                  </a:r>
                  <a14:m>
                    <m:oMath xmlns:m="http://schemas.openxmlformats.org/officeDocument/2006/math">
                      <m:r>
                        <a:rPr lang="en-GB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en-US" sz="1100" dirty="0"/>
                    <a:t> 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5B2C41E-5D37-4B60-0479-2E73A560D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538" y="4046158"/>
                  <a:ext cx="1599452" cy="769441"/>
                </a:xfrm>
                <a:prstGeom prst="rect">
                  <a:avLst/>
                </a:prstGeom>
                <a:blipFill>
                  <a:blip r:embed="rId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1F9C5E6-7624-762A-D7B3-89CC6F1F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8553" y="3318365"/>
              <a:ext cx="647700" cy="1219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6ABFB8-EB25-2A74-27DA-3AAB5F260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9354" y="4570631"/>
              <a:ext cx="745206" cy="31487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B6A7FA-CD9E-B21E-9038-FEEB7343648E}"/>
              </a:ext>
            </a:extLst>
          </p:cNvPr>
          <p:cNvGrpSpPr/>
          <p:nvPr/>
        </p:nvGrpSpPr>
        <p:grpSpPr>
          <a:xfrm>
            <a:off x="4926914" y="1419107"/>
            <a:ext cx="5777723" cy="4731470"/>
            <a:chOff x="4578388" y="1554347"/>
            <a:chExt cx="5777723" cy="47314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708AA9-F03F-6C7D-2F1B-A406FDDE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1342" y="1839636"/>
              <a:ext cx="5324769" cy="444618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8CC5DF-1C1E-430A-D37F-38CCB301AC4B}"/>
                </a:ext>
              </a:extLst>
            </p:cNvPr>
            <p:cNvSpPr/>
            <p:nvPr/>
          </p:nvSpPr>
          <p:spPr>
            <a:xfrm>
              <a:off x="6666614" y="1995824"/>
              <a:ext cx="3115339" cy="42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52A3E-2346-6A02-64B8-0AB4C65ED51C}"/>
                </a:ext>
              </a:extLst>
            </p:cNvPr>
            <p:cNvSpPr/>
            <p:nvPr/>
          </p:nvSpPr>
          <p:spPr>
            <a:xfrm>
              <a:off x="4578388" y="1554347"/>
              <a:ext cx="695362" cy="425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417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6633BB-F4A2-0354-AA27-D63B5959D226}"/>
              </a:ext>
            </a:extLst>
          </p:cNvPr>
          <p:cNvSpPr/>
          <p:nvPr/>
        </p:nvSpPr>
        <p:spPr>
          <a:xfrm>
            <a:off x="2730137" y="378823"/>
            <a:ext cx="2654549" cy="186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oogle Shape;794;p40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F876B43-BD07-293E-C05E-43F41F095E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911" y="3279126"/>
            <a:ext cx="3399997" cy="27754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1BB2A-6AB8-F637-361F-8710114F5D09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A38369-4C0F-9887-B561-985AC63F6F5F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Does this performance scale up in 3D environments?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3373C-DC5E-AD80-FA58-2C168A786B92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4CE823A9-8C53-0F4F-A44C-28E164015C65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2" name="Graphic 21" descr="Spider web with solid fill">
              <a:extLst>
                <a:ext uri="{FF2B5EF4-FFF2-40B4-BE49-F238E27FC236}">
                  <a16:creationId xmlns:a16="http://schemas.microsoft.com/office/drawing/2014/main" id="{B59B6A3A-C850-A334-D482-13939A500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405A9F-A532-95B6-CBD5-A1AFB71CC5A0}"/>
              </a:ext>
            </a:extLst>
          </p:cNvPr>
          <p:cNvSpPr txBox="1"/>
          <p:nvPr/>
        </p:nvSpPr>
        <p:spPr>
          <a:xfrm>
            <a:off x="838199" y="1644866"/>
            <a:ext cx="62962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Animal AI Preferences Task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Find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objects and avoid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  d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ones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" descr="420,844 Green Ball Stock Photos, Pictures &amp; Royalty-Free ...">
            <a:extLst>
              <a:ext uri="{FF2B5EF4-FFF2-40B4-BE49-F238E27FC236}">
                <a16:creationId xmlns:a16="http://schemas.microsoft.com/office/drawing/2014/main" id="{90DE02D2-F3F2-41C8-9FFD-0CA3C70B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63" y="2058634"/>
            <a:ext cx="952580" cy="9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d ball isolated - Backgroundsy">
            <a:extLst>
              <a:ext uri="{FF2B5EF4-FFF2-40B4-BE49-F238E27FC236}">
                <a16:creationId xmlns:a16="http://schemas.microsoft.com/office/drawing/2014/main" id="{8B9D805C-BA76-8C7B-0E15-F9969828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7" y="2086015"/>
            <a:ext cx="1275245" cy="9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1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6633BB-F4A2-0354-AA27-D63B5959D226}"/>
              </a:ext>
            </a:extLst>
          </p:cNvPr>
          <p:cNvSpPr/>
          <p:nvPr/>
        </p:nvSpPr>
        <p:spPr>
          <a:xfrm>
            <a:off x="2730137" y="378823"/>
            <a:ext cx="2654549" cy="186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60572-5087-F26C-A759-B3AA32D5E52D}"/>
              </a:ext>
            </a:extLst>
          </p:cNvPr>
          <p:cNvSpPr/>
          <p:nvPr/>
        </p:nvSpPr>
        <p:spPr>
          <a:xfrm>
            <a:off x="9700544" y="3318443"/>
            <a:ext cx="1222402" cy="1601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Google Shape;794;p40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F876B43-BD07-293E-C05E-43F41F095E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911" y="3279126"/>
            <a:ext cx="3399997" cy="27754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1BB2A-6AB8-F637-361F-8710114F5D09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A38369-4C0F-9887-B561-985AC63F6F5F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In this task, our agent performed competitively against model-free RL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3373C-DC5E-AD80-FA58-2C168A786B92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4CE823A9-8C53-0F4F-A44C-28E164015C65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2" name="Graphic 21" descr="Spider web with solid fill">
              <a:extLst>
                <a:ext uri="{FF2B5EF4-FFF2-40B4-BE49-F238E27FC236}">
                  <a16:creationId xmlns:a16="http://schemas.microsoft.com/office/drawing/2014/main" id="{B59B6A3A-C850-A334-D482-13939A500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405A9F-A532-95B6-CBD5-A1AFB71CC5A0}"/>
              </a:ext>
            </a:extLst>
          </p:cNvPr>
          <p:cNvSpPr txBox="1"/>
          <p:nvPr/>
        </p:nvSpPr>
        <p:spPr>
          <a:xfrm>
            <a:off x="838199" y="1644866"/>
            <a:ext cx="62962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Animal AI Preferences Task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Find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objects and avoid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  d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ones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" descr="420,844 Green Ball Stock Photos, Pictures &amp; Royalty-Free ...">
            <a:extLst>
              <a:ext uri="{FF2B5EF4-FFF2-40B4-BE49-F238E27FC236}">
                <a16:creationId xmlns:a16="http://schemas.microsoft.com/office/drawing/2014/main" id="{90DE02D2-F3F2-41C8-9FFD-0CA3C70B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63" y="2058634"/>
            <a:ext cx="952580" cy="9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d ball isolated - Backgroundsy">
            <a:extLst>
              <a:ext uri="{FF2B5EF4-FFF2-40B4-BE49-F238E27FC236}">
                <a16:creationId xmlns:a16="http://schemas.microsoft.com/office/drawing/2014/main" id="{8B9D805C-BA76-8C7B-0E15-F9969828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7" y="2086015"/>
            <a:ext cx="1275245" cy="9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4F9ED4-4984-E3E0-DB9F-82D61E08D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7378" y="3118943"/>
            <a:ext cx="5258268" cy="34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9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6633BB-F4A2-0354-AA27-D63B5959D226}"/>
              </a:ext>
            </a:extLst>
          </p:cNvPr>
          <p:cNvSpPr/>
          <p:nvPr/>
        </p:nvSpPr>
        <p:spPr>
          <a:xfrm>
            <a:off x="2730137" y="378823"/>
            <a:ext cx="2654549" cy="186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60572-5087-F26C-A759-B3AA32D5E52D}"/>
              </a:ext>
            </a:extLst>
          </p:cNvPr>
          <p:cNvSpPr/>
          <p:nvPr/>
        </p:nvSpPr>
        <p:spPr>
          <a:xfrm>
            <a:off x="9700544" y="3318443"/>
            <a:ext cx="1222402" cy="1601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1BB2A-6AB8-F637-361F-8710114F5D09}"/>
              </a:ext>
            </a:extLst>
          </p:cNvPr>
          <p:cNvSpPr txBox="1"/>
          <p:nvPr/>
        </p:nvSpPr>
        <p:spPr>
          <a:xfrm>
            <a:off x="9622465" y="6554873"/>
            <a:ext cx="25695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Fountas, Sajid, et al, </a:t>
            </a:r>
            <a:r>
              <a:rPr lang="en-US" sz="1200" b="1" i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NeurIPs</a:t>
            </a:r>
            <a:r>
              <a:rPr lang="en-US" sz="12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A38369-4C0F-9887-B561-985AC63F6F5F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Performance was consistent till 50% of observations were dropped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3373C-DC5E-AD80-FA58-2C168A786B92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4CE823A9-8C53-0F4F-A44C-28E164015C65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22" name="Graphic 21" descr="Spider web with solid fill">
              <a:extLst>
                <a:ext uri="{FF2B5EF4-FFF2-40B4-BE49-F238E27FC236}">
                  <a16:creationId xmlns:a16="http://schemas.microsoft.com/office/drawing/2014/main" id="{B59B6A3A-C850-A334-D482-13939A500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405A9F-A532-95B6-CBD5-A1AFB71CC5A0}"/>
              </a:ext>
            </a:extLst>
          </p:cNvPr>
          <p:cNvSpPr txBox="1"/>
          <p:nvPr/>
        </p:nvSpPr>
        <p:spPr>
          <a:xfrm>
            <a:off x="838199" y="1644866"/>
            <a:ext cx="88623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</a:rPr>
              <a:t>Animal AI Preferences Task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Find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objects and avoid </a:t>
            </a:r>
            <a:r>
              <a:rPr lang="en-GB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  d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ones despite visual blackouts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" descr="420,844 Green Ball Stock Photos, Pictures &amp; Royalty-Free ...">
            <a:extLst>
              <a:ext uri="{FF2B5EF4-FFF2-40B4-BE49-F238E27FC236}">
                <a16:creationId xmlns:a16="http://schemas.microsoft.com/office/drawing/2014/main" id="{90DE02D2-F3F2-41C8-9FFD-0CA3C70B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63" y="2058634"/>
            <a:ext cx="952580" cy="9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d ball isolated - Backgroundsy">
            <a:extLst>
              <a:ext uri="{FF2B5EF4-FFF2-40B4-BE49-F238E27FC236}">
                <a16:creationId xmlns:a16="http://schemas.microsoft.com/office/drawing/2014/main" id="{8B9D805C-BA76-8C7B-0E15-F9969828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7" y="2086015"/>
            <a:ext cx="1275245" cy="9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F9230-74D6-06A4-8167-F9E03E96557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580" y="3124133"/>
            <a:ext cx="4769509" cy="364285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052EFF1-36FE-51D3-D6A4-691DD858ADCB}"/>
              </a:ext>
            </a:extLst>
          </p:cNvPr>
          <p:cNvSpPr/>
          <p:nvPr/>
        </p:nvSpPr>
        <p:spPr>
          <a:xfrm>
            <a:off x="6315740" y="4125433"/>
            <a:ext cx="3508744" cy="1605516"/>
          </a:xfrm>
          <a:custGeom>
            <a:avLst/>
            <a:gdLst>
              <a:gd name="connsiteX0" fmla="*/ 42530 w 3508744"/>
              <a:gd name="connsiteY0" fmla="*/ 0 h 1605516"/>
              <a:gd name="connsiteX1" fmla="*/ 1244009 w 3508744"/>
              <a:gd name="connsiteY1" fmla="*/ 10632 h 1605516"/>
              <a:gd name="connsiteX2" fmla="*/ 2052083 w 3508744"/>
              <a:gd name="connsiteY2" fmla="*/ 318976 h 1605516"/>
              <a:gd name="connsiteX3" fmla="*/ 2328530 w 3508744"/>
              <a:gd name="connsiteY3" fmla="*/ 361507 h 1605516"/>
              <a:gd name="connsiteX4" fmla="*/ 2902688 w 3508744"/>
              <a:gd name="connsiteY4" fmla="*/ 1010093 h 1605516"/>
              <a:gd name="connsiteX5" fmla="*/ 3115339 w 3508744"/>
              <a:gd name="connsiteY5" fmla="*/ 999460 h 1605516"/>
              <a:gd name="connsiteX6" fmla="*/ 3179134 w 3508744"/>
              <a:gd name="connsiteY6" fmla="*/ 1297172 h 1605516"/>
              <a:gd name="connsiteX7" fmla="*/ 3423683 w 3508744"/>
              <a:gd name="connsiteY7" fmla="*/ 1382232 h 1605516"/>
              <a:gd name="connsiteX8" fmla="*/ 3508744 w 3508744"/>
              <a:gd name="connsiteY8" fmla="*/ 1605516 h 1605516"/>
              <a:gd name="connsiteX9" fmla="*/ 1850065 w 3508744"/>
              <a:gd name="connsiteY9" fmla="*/ 1073888 h 1605516"/>
              <a:gd name="connsiteX10" fmla="*/ 786809 w 3508744"/>
              <a:gd name="connsiteY10" fmla="*/ 733646 h 1605516"/>
              <a:gd name="connsiteX11" fmla="*/ 95693 w 3508744"/>
              <a:gd name="connsiteY11" fmla="*/ 669851 h 1605516"/>
              <a:gd name="connsiteX12" fmla="*/ 0 w 3508744"/>
              <a:gd name="connsiteY12" fmla="*/ 361507 h 1605516"/>
              <a:gd name="connsiteX13" fmla="*/ 42530 w 3508744"/>
              <a:gd name="connsiteY13" fmla="*/ 0 h 160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08744" h="1605516">
                <a:moveTo>
                  <a:pt x="42530" y="0"/>
                </a:moveTo>
                <a:lnTo>
                  <a:pt x="1244009" y="10632"/>
                </a:lnTo>
                <a:lnTo>
                  <a:pt x="2052083" y="318976"/>
                </a:lnTo>
                <a:lnTo>
                  <a:pt x="2328530" y="361507"/>
                </a:lnTo>
                <a:lnTo>
                  <a:pt x="2902688" y="1010093"/>
                </a:lnTo>
                <a:lnTo>
                  <a:pt x="3115339" y="999460"/>
                </a:lnTo>
                <a:lnTo>
                  <a:pt x="3179134" y="1297172"/>
                </a:lnTo>
                <a:lnTo>
                  <a:pt x="3423683" y="1382232"/>
                </a:lnTo>
                <a:lnTo>
                  <a:pt x="3508744" y="1605516"/>
                </a:lnTo>
                <a:lnTo>
                  <a:pt x="1850065" y="1073888"/>
                </a:lnTo>
                <a:lnTo>
                  <a:pt x="786809" y="733646"/>
                </a:lnTo>
                <a:lnTo>
                  <a:pt x="95693" y="669851"/>
                </a:lnTo>
                <a:lnTo>
                  <a:pt x="0" y="361507"/>
                </a:lnTo>
                <a:lnTo>
                  <a:pt x="425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DE8C3-709B-0489-5AC7-724319E65C89}"/>
              </a:ext>
            </a:extLst>
          </p:cNvPr>
          <p:cNvSpPr/>
          <p:nvPr/>
        </p:nvSpPr>
        <p:spPr>
          <a:xfrm>
            <a:off x="9453600" y="5376546"/>
            <a:ext cx="246944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02C92-0F4B-EB03-58C2-2692A3307154}"/>
              </a:ext>
            </a:extLst>
          </p:cNvPr>
          <p:cNvSpPr/>
          <p:nvPr/>
        </p:nvSpPr>
        <p:spPr>
          <a:xfrm>
            <a:off x="9597684" y="5640992"/>
            <a:ext cx="68109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01C6F-0B03-112D-ECC2-574866910B81}"/>
              </a:ext>
            </a:extLst>
          </p:cNvPr>
          <p:cNvSpPr/>
          <p:nvPr/>
        </p:nvSpPr>
        <p:spPr>
          <a:xfrm>
            <a:off x="9651393" y="5851905"/>
            <a:ext cx="246944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86CFA-322B-1266-0B17-B05EDB8259BC}"/>
              </a:ext>
            </a:extLst>
          </p:cNvPr>
          <p:cNvSpPr/>
          <p:nvPr/>
        </p:nvSpPr>
        <p:spPr>
          <a:xfrm>
            <a:off x="9547659" y="5743278"/>
            <a:ext cx="186741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B04F4F-D202-5B3F-F2EC-53B37BDB9799}"/>
              </a:ext>
            </a:extLst>
          </p:cNvPr>
          <p:cNvSpPr/>
          <p:nvPr/>
        </p:nvSpPr>
        <p:spPr>
          <a:xfrm>
            <a:off x="9870509" y="5768575"/>
            <a:ext cx="186741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A1F290-5193-4B12-FF0E-677532B781DB}"/>
              </a:ext>
            </a:extLst>
          </p:cNvPr>
          <p:cNvSpPr/>
          <p:nvPr/>
        </p:nvSpPr>
        <p:spPr>
          <a:xfrm>
            <a:off x="9708421" y="5579792"/>
            <a:ext cx="186741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FC861-BF1D-9F60-F178-334A8EA4DF9B}"/>
              </a:ext>
            </a:extLst>
          </p:cNvPr>
          <p:cNvSpPr/>
          <p:nvPr/>
        </p:nvSpPr>
        <p:spPr>
          <a:xfrm>
            <a:off x="9988643" y="5565173"/>
            <a:ext cx="95157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A0776F-4341-BD58-D241-A7E5197012EF}"/>
              </a:ext>
            </a:extLst>
          </p:cNvPr>
          <p:cNvSpPr/>
          <p:nvPr/>
        </p:nvSpPr>
        <p:spPr>
          <a:xfrm>
            <a:off x="9924290" y="5617777"/>
            <a:ext cx="95157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7C27E3-E4A9-FBA0-AA5B-6E7F6C9FA129}"/>
              </a:ext>
            </a:extLst>
          </p:cNvPr>
          <p:cNvSpPr/>
          <p:nvPr/>
        </p:nvSpPr>
        <p:spPr>
          <a:xfrm>
            <a:off x="10070365" y="5778027"/>
            <a:ext cx="95157" cy="1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5AACC4-77DB-416A-9A05-9EA3ADB53AB1}"/>
              </a:ext>
            </a:extLst>
          </p:cNvPr>
          <p:cNvSpPr/>
          <p:nvPr/>
        </p:nvSpPr>
        <p:spPr>
          <a:xfrm>
            <a:off x="9847584" y="5608923"/>
            <a:ext cx="87032" cy="10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DB6E83-4B96-FADF-5489-57A3DCBD382F}"/>
              </a:ext>
            </a:extLst>
          </p:cNvPr>
          <p:cNvCxnSpPr/>
          <p:nvPr/>
        </p:nvCxnSpPr>
        <p:spPr>
          <a:xfrm>
            <a:off x="9972861" y="5566321"/>
            <a:ext cx="0" cy="198219"/>
          </a:xfrm>
          <a:prstGeom prst="line">
            <a:avLst/>
          </a:prstGeom>
          <a:ln w="38100">
            <a:solidFill>
              <a:srgbClr val="8C5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7FE239-59E8-D9D2-C7B5-4A3B103F6738}"/>
              </a:ext>
            </a:extLst>
          </p:cNvPr>
          <p:cNvCxnSpPr>
            <a:cxnSpLocks/>
          </p:cNvCxnSpPr>
          <p:nvPr/>
        </p:nvCxnSpPr>
        <p:spPr>
          <a:xfrm>
            <a:off x="9893790" y="5553490"/>
            <a:ext cx="84888" cy="103458"/>
          </a:xfrm>
          <a:prstGeom prst="line">
            <a:avLst/>
          </a:prstGeom>
          <a:ln w="38100">
            <a:solidFill>
              <a:srgbClr val="8C5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2">
            <a:hlinkClick r:id="rId10"/>
            <a:extLst>
              <a:ext uri="{FF2B5EF4-FFF2-40B4-BE49-F238E27FC236}">
                <a16:creationId xmlns:a16="http://schemas.microsoft.com/office/drawing/2014/main" id="{51CD9AF7-498C-FAA9-E192-EDBDCE325C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46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9582E27-12F3-6F7E-537B-BA2E49932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45720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black">
            <a:hlinkClick r:id="" action="ppaction://media"/>
            <a:extLst>
              <a:ext uri="{FF2B5EF4-FFF2-40B4-BE49-F238E27FC236}">
                <a16:creationId xmlns:a16="http://schemas.microsoft.com/office/drawing/2014/main" id="{96FD328C-4E34-5941-BAE1-B42A017E3F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19.478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7811" y="3195324"/>
            <a:ext cx="3328616" cy="29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624AF0-DA01-8EB4-76C4-B23634EA1FD5}"/>
              </a:ext>
            </a:extLst>
          </p:cNvPr>
          <p:cNvSpPr/>
          <p:nvPr/>
        </p:nvSpPr>
        <p:spPr>
          <a:xfrm>
            <a:off x="6123710" y="-75429"/>
            <a:ext cx="6096000" cy="700885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66692-3FA2-10BE-027A-95F863B59FD2}"/>
              </a:ext>
            </a:extLst>
          </p:cNvPr>
          <p:cNvSpPr txBox="1"/>
          <p:nvPr/>
        </p:nvSpPr>
        <p:spPr>
          <a:xfrm>
            <a:off x="6629597" y="2395476"/>
            <a:ext cx="54692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formulates one way of scaling up active inference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6F1E24-6E8F-9EB3-4950-122683E27482}"/>
              </a:ext>
            </a:extLst>
          </p:cNvPr>
          <p:cNvSpPr/>
          <p:nvPr/>
        </p:nvSpPr>
        <p:spPr>
          <a:xfrm>
            <a:off x="0" y="6238754"/>
            <a:ext cx="2384385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CD93E1-DD15-57E6-9C93-37DB321EB029}"/>
              </a:ext>
            </a:extLst>
          </p:cNvPr>
          <p:cNvGrpSpPr/>
          <p:nvPr/>
        </p:nvGrpSpPr>
        <p:grpSpPr>
          <a:xfrm>
            <a:off x="87867" y="6519446"/>
            <a:ext cx="3338239" cy="338554"/>
            <a:chOff x="77502" y="6478669"/>
            <a:chExt cx="3338239" cy="338554"/>
          </a:xfrm>
        </p:grpSpPr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C273E568-E545-853D-1409-88EAC89C0710}"/>
                </a:ext>
              </a:extLst>
            </p:cNvPr>
            <p:cNvSpPr txBox="1"/>
            <p:nvPr/>
          </p:nvSpPr>
          <p:spPr>
            <a:xfrm>
              <a:off x="328593" y="6478669"/>
              <a:ext cx="3087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noorsajid.com/daimc</a:t>
              </a:r>
            </a:p>
          </p:txBody>
        </p:sp>
        <p:pic>
          <p:nvPicPr>
            <p:cNvPr id="33" name="Graphic 32" descr="Spider web with solid fill">
              <a:extLst>
                <a:ext uri="{FF2B5EF4-FFF2-40B4-BE49-F238E27FC236}">
                  <a16:creationId xmlns:a16="http://schemas.microsoft.com/office/drawing/2014/main" id="{01CCA4EA-7D1A-9B76-4440-2BD1D086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69576E-FD1F-C4E2-2430-879B90D623FD}"/>
              </a:ext>
            </a:extLst>
          </p:cNvPr>
          <p:cNvSpPr/>
          <p:nvPr/>
        </p:nvSpPr>
        <p:spPr>
          <a:xfrm>
            <a:off x="812799" y="2162522"/>
            <a:ext cx="4812099" cy="38152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8E10A-4857-16F1-CF90-1D29815E5626}"/>
              </a:ext>
            </a:extLst>
          </p:cNvPr>
          <p:cNvSpPr txBox="1"/>
          <p:nvPr/>
        </p:nvSpPr>
        <p:spPr>
          <a:xfrm>
            <a:off x="1401788" y="1593253"/>
            <a:ext cx="337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(some) open-challenges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E3AB3-9823-FD48-8BA0-764187F0B65A}"/>
              </a:ext>
            </a:extLst>
          </p:cNvPr>
          <p:cNvSpPr txBox="1"/>
          <p:nvPr/>
        </p:nvSpPr>
        <p:spPr>
          <a:xfrm>
            <a:off x="1198696" y="2395476"/>
            <a:ext cx="42963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Encoding generative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Generalisation &amp; decomposability of encoded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Structured priors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8009"/>
                </a:solidFill>
              </a:rPr>
              <a:t>Temporal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Planning: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Hierarchical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Meta-control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8009"/>
                </a:solidFill>
              </a:rPr>
              <a:t>Novel imagination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08009"/>
                </a:solidFill>
              </a:rPr>
              <a:t>Preference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5661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crosoft Research – DNA-Robotics">
            <a:extLst>
              <a:ext uri="{FF2B5EF4-FFF2-40B4-BE49-F238E27FC236}">
                <a16:creationId xmlns:a16="http://schemas.microsoft.com/office/drawing/2014/main" id="{C2F262EA-48F7-E008-5623-8C1F93CC1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16429" r="7407" b="4510"/>
          <a:stretch/>
        </p:blipFill>
        <p:spPr bwMode="auto">
          <a:xfrm>
            <a:off x="9314853" y="5164252"/>
            <a:ext cx="1846867" cy="83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AE75B0E0-7B1F-4CE8-4C7A-6A60EAEF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1" b="1"/>
          <a:stretch/>
        </p:blipFill>
        <p:spPr>
          <a:xfrm>
            <a:off x="5975231" y="906523"/>
            <a:ext cx="1512000" cy="1512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Loop | Karl Friston">
            <a:extLst>
              <a:ext uri="{FF2B5EF4-FFF2-40B4-BE49-F238E27FC236}">
                <a16:creationId xmlns:a16="http://schemas.microsoft.com/office/drawing/2014/main" id="{0EBD288C-CFDB-F2A5-EEFD-223DBD195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9291201" y="924062"/>
            <a:ext cx="1512000" cy="1512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Mountains">
            <a:extLst>
              <a:ext uri="{FF2B5EF4-FFF2-40B4-BE49-F238E27FC236}">
                <a16:creationId xmlns:a16="http://schemas.microsoft.com/office/drawing/2014/main" id="{9EAA7795-D3D7-B699-192E-AD9814DE0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6639" r="15747" b="25184"/>
          <a:stretch/>
        </p:blipFill>
        <p:spPr bwMode="auto">
          <a:xfrm>
            <a:off x="5936491" y="4484909"/>
            <a:ext cx="1512000" cy="1517368"/>
          </a:xfrm>
          <a:prstGeom prst="rect">
            <a:avLst/>
          </a:prstGeom>
          <a:ln w="2857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TNU - Computational Psychiatry Course">
            <a:extLst>
              <a:ext uri="{FF2B5EF4-FFF2-40B4-BE49-F238E27FC236}">
                <a16:creationId xmlns:a16="http://schemas.microsoft.com/office/drawing/2014/main" id="{53590DFC-2CB7-77BE-AB32-F20107BA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91" y="2693032"/>
            <a:ext cx="1512000" cy="1517368"/>
          </a:xfrm>
          <a:prstGeom prst="rect">
            <a:avLst/>
          </a:prstGeom>
          <a:ln w="28575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Lancelot DA COSTA | PhD Student | MAst in Pure Mathematics Cambridge ||  MRes in Brain Sciences UCL | Imperial College London, London | Imperial |  Department of Mathematics">
            <a:extLst>
              <a:ext uri="{FF2B5EF4-FFF2-40B4-BE49-F238E27FC236}">
                <a16:creationId xmlns:a16="http://schemas.microsoft.com/office/drawing/2014/main" id="{DA140EE4-35E4-2A4E-5971-66260CDB5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6"/>
          <a:stretch/>
        </p:blipFill>
        <p:spPr bwMode="auto">
          <a:xfrm>
            <a:off x="7625673" y="2698400"/>
            <a:ext cx="1512000" cy="1512000"/>
          </a:xfrm>
          <a:prstGeom prst="rect">
            <a:avLst/>
          </a:prstGeom>
          <a:ln w="28575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hilip J. Ball (@philipjohnball) / Twitter">
            <a:extLst>
              <a:ext uri="{FF2B5EF4-FFF2-40B4-BE49-F238E27FC236}">
                <a16:creationId xmlns:a16="http://schemas.microsoft.com/office/drawing/2014/main" id="{EA06C951-DAB3-308F-E083-D61A9057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72" y="4484909"/>
            <a:ext cx="1512000" cy="1517368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DE0067-B25A-B13A-945A-ABB7A01A33DF}"/>
              </a:ext>
            </a:extLst>
          </p:cNvPr>
          <p:cNvSpPr txBox="1"/>
          <p:nvPr/>
        </p:nvSpPr>
        <p:spPr>
          <a:xfrm>
            <a:off x="-1708942" y="-230833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BEBFD-CB5E-32BF-EB3E-8C2671D4AD7E}"/>
              </a:ext>
            </a:extLst>
          </p:cNvPr>
          <p:cNvSpPr txBox="1"/>
          <p:nvPr/>
        </p:nvSpPr>
        <p:spPr>
          <a:xfrm>
            <a:off x="9314853" y="285216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…and many more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" descr="Pedro Mediano – ICPR 2020">
            <a:extLst>
              <a:ext uri="{FF2B5EF4-FFF2-40B4-BE49-F238E27FC236}">
                <a16:creationId xmlns:a16="http://schemas.microsoft.com/office/drawing/2014/main" id="{BE109557-FAC5-003B-9BB3-A8458318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6656" b="25337"/>
          <a:stretch/>
        </p:blipFill>
        <p:spPr bwMode="auto">
          <a:xfrm>
            <a:off x="7625672" y="910508"/>
            <a:ext cx="1512000" cy="15279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585491A-06DD-E9B2-68F3-3E5FF6DF151C}"/>
              </a:ext>
            </a:extLst>
          </p:cNvPr>
          <p:cNvGrpSpPr/>
          <p:nvPr/>
        </p:nvGrpSpPr>
        <p:grpSpPr>
          <a:xfrm>
            <a:off x="9364416" y="3429000"/>
            <a:ext cx="1797304" cy="616325"/>
            <a:chOff x="3910705" y="4885459"/>
            <a:chExt cx="3427013" cy="943463"/>
          </a:xfrm>
        </p:grpSpPr>
        <p:pic>
          <p:nvPicPr>
            <p:cNvPr id="27" name="Picture 6" descr="Frontiers forms publishing agreement with University College London –  Science &amp;amp; research news | Frontiers">
              <a:extLst>
                <a:ext uri="{FF2B5EF4-FFF2-40B4-BE49-F238E27FC236}">
                  <a16:creationId xmlns:a16="http://schemas.microsoft.com/office/drawing/2014/main" id="{1F2EB2BB-77A4-2AFE-8793-A14FC1535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705" y="4885459"/>
              <a:ext cx="845344" cy="91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The Wellcome Centre for Human Neuroimaging successfully renews its funding  until December 2023 | UCL Queen Square Institute of Neurology - UCL –  University College London">
              <a:extLst>
                <a:ext uri="{FF2B5EF4-FFF2-40B4-BE49-F238E27FC236}">
                  <a16:creationId xmlns:a16="http://schemas.microsoft.com/office/drawing/2014/main" id="{89332FEE-B4D5-6CD5-2189-C3660D3DA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65" b="20287"/>
            <a:stretch/>
          </p:blipFill>
          <p:spPr bwMode="auto">
            <a:xfrm>
              <a:off x="4756049" y="4955374"/>
              <a:ext cx="2581669" cy="87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" descr="MRC Logo">
            <a:extLst>
              <a:ext uri="{FF2B5EF4-FFF2-40B4-BE49-F238E27FC236}">
                <a16:creationId xmlns:a16="http://schemas.microsoft.com/office/drawing/2014/main" id="{92289640-9C16-87CD-DA94-88358007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16" y="4236565"/>
            <a:ext cx="1506150" cy="74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5780CB-35DC-1C20-3349-ED22497CD648}"/>
              </a:ext>
            </a:extLst>
          </p:cNvPr>
          <p:cNvSpPr txBox="1"/>
          <p:nvPr/>
        </p:nvSpPr>
        <p:spPr>
          <a:xfrm>
            <a:off x="10901262" y="6478669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latin typeface="Roboto" panose="02000000000000000000" pitchFamily="2" charset="0"/>
                <a:ea typeface="Roboto" panose="02000000000000000000" pitchFamily="2" charset="0"/>
                <a:cs typeface="Al Bayan Plain" pitchFamily="2" charset="-78"/>
              </a:rPr>
              <a:t>@nsajidt</a:t>
            </a:r>
          </a:p>
        </p:txBody>
      </p:sp>
      <p:sp>
        <p:nvSpPr>
          <p:cNvPr id="31" name="Freeform: Shape 8">
            <a:extLst>
              <a:ext uri="{FF2B5EF4-FFF2-40B4-BE49-F238E27FC236}">
                <a16:creationId xmlns:a16="http://schemas.microsoft.com/office/drawing/2014/main" id="{65E0938C-09B5-5A1A-C2FA-C43A146F1D63}"/>
              </a:ext>
            </a:extLst>
          </p:cNvPr>
          <p:cNvSpPr/>
          <p:nvPr/>
        </p:nvSpPr>
        <p:spPr>
          <a:xfrm>
            <a:off x="10711773" y="6528060"/>
            <a:ext cx="267547" cy="239772"/>
          </a:xfrm>
          <a:custGeom>
            <a:avLst/>
            <a:gdLst>
              <a:gd name="connsiteX0" fmla="*/ 96404 w 306550"/>
              <a:gd name="connsiteY0" fmla="*/ 249089 h 249088"/>
              <a:gd name="connsiteX1" fmla="*/ 275356 w 306550"/>
              <a:gd name="connsiteY1" fmla="*/ 70136 h 249088"/>
              <a:gd name="connsiteX2" fmla="*/ 275172 w 306550"/>
              <a:gd name="connsiteY2" fmla="*/ 62007 h 249088"/>
              <a:gd name="connsiteX3" fmla="*/ 306551 w 306550"/>
              <a:gd name="connsiteY3" fmla="*/ 29451 h 249088"/>
              <a:gd name="connsiteX4" fmla="*/ 270427 w 306550"/>
              <a:gd name="connsiteY4" fmla="*/ 39346 h 249088"/>
              <a:gd name="connsiteX5" fmla="*/ 298078 w 306550"/>
              <a:gd name="connsiteY5" fmla="*/ 4559 h 249088"/>
              <a:gd name="connsiteX6" fmla="*/ 258140 w 306550"/>
              <a:gd name="connsiteY6" fmla="*/ 19825 h 249088"/>
              <a:gd name="connsiteX7" fmla="*/ 169152 w 306550"/>
              <a:gd name="connsiteY7" fmla="*/ 17095 h 249088"/>
              <a:gd name="connsiteX8" fmla="*/ 150958 w 306550"/>
              <a:gd name="connsiteY8" fmla="*/ 77187 h 249088"/>
              <a:gd name="connsiteX9" fmla="*/ 21336 w 306550"/>
              <a:gd name="connsiteY9" fmla="*/ 11475 h 249088"/>
              <a:gd name="connsiteX10" fmla="*/ 40808 w 306550"/>
              <a:gd name="connsiteY10" fmla="*/ 95433 h 249088"/>
              <a:gd name="connsiteX11" fmla="*/ 12262 w 306550"/>
              <a:gd name="connsiteY11" fmla="*/ 87561 h 249088"/>
              <a:gd name="connsiteX12" fmla="*/ 12262 w 306550"/>
              <a:gd name="connsiteY12" fmla="*/ 88358 h 249088"/>
              <a:gd name="connsiteX13" fmla="*/ 62720 w 306550"/>
              <a:gd name="connsiteY13" fmla="*/ 150011 h 249088"/>
              <a:gd name="connsiteX14" fmla="*/ 34321 w 306550"/>
              <a:gd name="connsiteY14" fmla="*/ 151090 h 249088"/>
              <a:gd name="connsiteX15" fmla="*/ 93081 w 306550"/>
              <a:gd name="connsiteY15" fmla="*/ 194768 h 249088"/>
              <a:gd name="connsiteX16" fmla="*/ 14972 w 306550"/>
              <a:gd name="connsiteY16" fmla="*/ 221744 h 249088"/>
              <a:gd name="connsiteX17" fmla="*/ 0 w 306550"/>
              <a:gd name="connsiteY17" fmla="*/ 220837 h 249088"/>
              <a:gd name="connsiteX18" fmla="*/ 96404 w 306550"/>
              <a:gd name="connsiteY18" fmla="*/ 249039 h 2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6550" h="249088">
                <a:moveTo>
                  <a:pt x="96404" y="249089"/>
                </a:moveTo>
                <a:cubicBezTo>
                  <a:pt x="212084" y="249089"/>
                  <a:pt x="275356" y="153248"/>
                  <a:pt x="275356" y="70136"/>
                </a:cubicBezTo>
                <a:cubicBezTo>
                  <a:pt x="275356" y="67414"/>
                  <a:pt x="275356" y="64704"/>
                  <a:pt x="275172" y="62007"/>
                </a:cubicBezTo>
                <a:cubicBezTo>
                  <a:pt x="287481" y="53103"/>
                  <a:pt x="298107" y="42080"/>
                  <a:pt x="306551" y="29451"/>
                </a:cubicBezTo>
                <a:cubicBezTo>
                  <a:pt x="295072" y="34537"/>
                  <a:pt x="282895" y="37873"/>
                  <a:pt x="270427" y="39346"/>
                </a:cubicBezTo>
                <a:cubicBezTo>
                  <a:pt x="283556" y="31486"/>
                  <a:pt x="293383" y="19124"/>
                  <a:pt x="298078" y="4559"/>
                </a:cubicBezTo>
                <a:cubicBezTo>
                  <a:pt x="285732" y="11886"/>
                  <a:pt x="272224" y="17048"/>
                  <a:pt x="258140" y="19825"/>
                </a:cubicBezTo>
                <a:cubicBezTo>
                  <a:pt x="234321" y="-5502"/>
                  <a:pt x="194481" y="-6725"/>
                  <a:pt x="169152" y="17095"/>
                </a:cubicBezTo>
                <a:cubicBezTo>
                  <a:pt x="152819" y="32455"/>
                  <a:pt x="145888" y="55345"/>
                  <a:pt x="150958" y="77187"/>
                </a:cubicBezTo>
                <a:cubicBezTo>
                  <a:pt x="100388" y="74653"/>
                  <a:pt x="53272" y="50766"/>
                  <a:pt x="21336" y="11475"/>
                </a:cubicBezTo>
                <a:cubicBezTo>
                  <a:pt x="4643" y="40212"/>
                  <a:pt x="13169" y="76977"/>
                  <a:pt x="40808" y="95433"/>
                </a:cubicBezTo>
                <a:cubicBezTo>
                  <a:pt x="30799" y="95136"/>
                  <a:pt x="21008" y="92436"/>
                  <a:pt x="12262" y="87561"/>
                </a:cubicBezTo>
                <a:cubicBezTo>
                  <a:pt x="12262" y="87818"/>
                  <a:pt x="12262" y="88088"/>
                  <a:pt x="12262" y="88358"/>
                </a:cubicBezTo>
                <a:cubicBezTo>
                  <a:pt x="12270" y="118297"/>
                  <a:pt x="33375" y="144083"/>
                  <a:pt x="62720" y="150011"/>
                </a:cubicBezTo>
                <a:cubicBezTo>
                  <a:pt x="53461" y="152536"/>
                  <a:pt x="43746" y="152905"/>
                  <a:pt x="34321" y="151090"/>
                </a:cubicBezTo>
                <a:cubicBezTo>
                  <a:pt x="42560" y="176711"/>
                  <a:pt x="66173" y="194263"/>
                  <a:pt x="93081" y="194768"/>
                </a:cubicBezTo>
                <a:cubicBezTo>
                  <a:pt x="70810" y="212271"/>
                  <a:pt x="43298" y="221772"/>
                  <a:pt x="14972" y="221744"/>
                </a:cubicBezTo>
                <a:cubicBezTo>
                  <a:pt x="9968" y="221734"/>
                  <a:pt x="4969" y="221432"/>
                  <a:pt x="0" y="220837"/>
                </a:cubicBezTo>
                <a:cubicBezTo>
                  <a:pt x="28762" y="239295"/>
                  <a:pt x="62229" y="249085"/>
                  <a:pt x="96404" y="249039"/>
                </a:cubicBezTo>
              </a:path>
            </a:pathLst>
          </a:custGeom>
          <a:solidFill>
            <a:srgbClr val="F08009"/>
          </a:solidFill>
          <a:ln w="12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pc="300">
              <a:cs typeface="Al Bayan Plain" pitchFamily="2" charset="-78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6D66D355-5A57-4A80-0C13-6B8565D0C426}"/>
              </a:ext>
            </a:extLst>
          </p:cNvPr>
          <p:cNvSpPr txBox="1"/>
          <p:nvPr/>
        </p:nvSpPr>
        <p:spPr>
          <a:xfrm>
            <a:off x="328593" y="6478669"/>
            <a:ext cx="223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noorsajid.com</a:t>
            </a:r>
          </a:p>
        </p:txBody>
      </p:sp>
      <p:pic>
        <p:nvPicPr>
          <p:cNvPr id="33" name="Graphic 32" descr="Spider web with solid fill">
            <a:extLst>
              <a:ext uri="{FF2B5EF4-FFF2-40B4-BE49-F238E27FC236}">
                <a16:creationId xmlns:a16="http://schemas.microsoft.com/office/drawing/2014/main" id="{CACCFD03-D08F-B4A3-C38D-9FB924C77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502" y="6504797"/>
            <a:ext cx="286298" cy="2862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B97EFD-DDDD-A051-2A3E-71BF3AE282CB}"/>
              </a:ext>
            </a:extLst>
          </p:cNvPr>
          <p:cNvSpPr txBox="1"/>
          <p:nvPr/>
        </p:nvSpPr>
        <p:spPr>
          <a:xfrm>
            <a:off x="2189817" y="3267609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36320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A160-10EB-0642-B93C-3B70C8D2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3375"/>
            <a:ext cx="12192000" cy="448421"/>
          </a:xfrm>
        </p:spPr>
        <p:txBody>
          <a:bodyPr>
            <a:noAutofit/>
          </a:bodyPr>
          <a:lstStyle/>
          <a:p>
            <a:pPr algn="ctr"/>
            <a:r>
              <a:rPr lang="en-US" sz="2000" b="1" spc="300" dirty="0"/>
              <a:t>Under active inference, we first define the agent’s generative model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B3E981-400D-A980-1C19-1FAD37E93EF1}"/>
              </a:ext>
            </a:extLst>
          </p:cNvPr>
          <p:cNvGrpSpPr/>
          <p:nvPr/>
        </p:nvGrpSpPr>
        <p:grpSpPr>
          <a:xfrm>
            <a:off x="2780521" y="1894748"/>
            <a:ext cx="6630958" cy="2455848"/>
            <a:chOff x="589411" y="1623243"/>
            <a:chExt cx="6630958" cy="24558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0D5B3C6-7663-5DF1-E981-18D0B3048B47}"/>
                </a:ext>
              </a:extLst>
            </p:cNvPr>
            <p:cNvSpPr/>
            <p:nvPr/>
          </p:nvSpPr>
          <p:spPr>
            <a:xfrm>
              <a:off x="1296766" y="1926171"/>
              <a:ext cx="2529418" cy="185402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1CEAFA-C70D-2C95-6705-9779417D7771}"/>
                </a:ext>
              </a:extLst>
            </p:cNvPr>
            <p:cNvSpPr/>
            <p:nvPr/>
          </p:nvSpPr>
          <p:spPr>
            <a:xfrm>
              <a:off x="723185" y="2058811"/>
              <a:ext cx="1212680" cy="150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D85AFD-B4BA-61E6-29D2-7D9E6129A657}"/>
                </a:ext>
              </a:extLst>
            </p:cNvPr>
            <p:cNvSpPr/>
            <p:nvPr/>
          </p:nvSpPr>
          <p:spPr>
            <a:xfrm>
              <a:off x="4904936" y="1926171"/>
              <a:ext cx="1504750" cy="185402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Brain in head with solid fill">
              <a:extLst>
                <a:ext uri="{FF2B5EF4-FFF2-40B4-BE49-F238E27FC236}">
                  <a16:creationId xmlns:a16="http://schemas.microsoft.com/office/drawing/2014/main" id="{3F71F079-8499-6D9E-3218-5979EB6F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411" y="2058811"/>
              <a:ext cx="1507774" cy="150777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2F7706-0E8F-E7BD-470C-B8E1C3087B4E}"/>
                </a:ext>
              </a:extLst>
            </p:cNvPr>
            <p:cNvSpPr/>
            <p:nvPr/>
          </p:nvSpPr>
          <p:spPr>
            <a:xfrm>
              <a:off x="5757963" y="2058811"/>
              <a:ext cx="1212680" cy="1507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Earth Globe - Asia with solid fill">
              <a:extLst>
                <a:ext uri="{FF2B5EF4-FFF2-40B4-BE49-F238E27FC236}">
                  <a16:creationId xmlns:a16="http://schemas.microsoft.com/office/drawing/2014/main" id="{EA0822A7-FB6D-00A7-2D2E-5DEDEB0D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99002" y="2002014"/>
              <a:ext cx="1621367" cy="16213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4FA3F-C31A-2E00-6D91-8F11E5964E23}"/>
                </a:ext>
              </a:extLst>
            </p:cNvPr>
            <p:cNvSpPr txBox="1"/>
            <p:nvPr/>
          </p:nvSpPr>
          <p:spPr>
            <a:xfrm>
              <a:off x="1470553" y="338191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0DA2B1-E671-A69E-ABAA-3C506E9D5331}"/>
                </a:ext>
              </a:extLst>
            </p:cNvPr>
            <p:cNvSpPr txBox="1"/>
            <p:nvPr/>
          </p:nvSpPr>
          <p:spPr>
            <a:xfrm>
              <a:off x="5126051" y="3410862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world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512BD5-FA16-1651-E02F-E81DD24ED2AD}"/>
                </a:ext>
              </a:extLst>
            </p:cNvPr>
            <p:cNvSpPr/>
            <p:nvPr/>
          </p:nvSpPr>
          <p:spPr>
            <a:xfrm>
              <a:off x="2561475" y="2506698"/>
              <a:ext cx="612000" cy="61200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888AF0-039E-BBCD-5377-C8F55707347C}"/>
                </a:ext>
              </a:extLst>
            </p:cNvPr>
            <p:cNvSpPr/>
            <p:nvPr/>
          </p:nvSpPr>
          <p:spPr>
            <a:xfrm>
              <a:off x="3494663" y="2058811"/>
              <a:ext cx="612000" cy="61200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909383-F364-DF3E-B975-A0C2B6754CAB}"/>
                </a:ext>
              </a:extLst>
            </p:cNvPr>
            <p:cNvSpPr/>
            <p:nvPr/>
          </p:nvSpPr>
          <p:spPr>
            <a:xfrm>
              <a:off x="3445502" y="2954585"/>
              <a:ext cx="612000" cy="61200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E7E53A-C21A-04F8-F90D-023DF87F6B33}"/>
                    </a:ext>
                  </a:extLst>
                </p:cNvPr>
                <p:cNvSpPr txBox="1"/>
                <p:nvPr/>
              </p:nvSpPr>
              <p:spPr>
                <a:xfrm>
                  <a:off x="2706341" y="2585253"/>
                  <a:ext cx="3222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E7E53A-C21A-04F8-F90D-023DF87F6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341" y="2585253"/>
                  <a:ext cx="32226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538" r="-7692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197E17-212B-9676-DA30-1132A3D9E6B4}"/>
                    </a:ext>
                  </a:extLst>
                </p:cNvPr>
                <p:cNvSpPr txBox="1"/>
                <p:nvPr/>
              </p:nvSpPr>
              <p:spPr>
                <a:xfrm>
                  <a:off x="3662877" y="2137366"/>
                  <a:ext cx="3586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197E17-212B-9676-DA30-1132A3D9E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877" y="2137366"/>
                  <a:ext cx="35862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000" r="-333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311EE3-2EB2-8CA7-BCA8-504E48FCEB6D}"/>
                    </a:ext>
                  </a:extLst>
                </p:cNvPr>
                <p:cNvSpPr txBox="1"/>
                <p:nvPr/>
              </p:nvSpPr>
              <p:spPr>
                <a:xfrm>
                  <a:off x="3604777" y="3059668"/>
                  <a:ext cx="34086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311EE3-2EB2-8CA7-BCA8-504E48FC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777" y="3059668"/>
                  <a:ext cx="34086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714" r="-3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7CAB80F-448F-8742-4A08-A09DDAADBA28}"/>
                </a:ext>
              </a:extLst>
            </p:cNvPr>
            <p:cNvCxnSpPr>
              <a:cxnSpLocks/>
            </p:cNvCxnSpPr>
            <p:nvPr/>
          </p:nvCxnSpPr>
          <p:spPr>
            <a:xfrm>
              <a:off x="4165169" y="2280413"/>
              <a:ext cx="918575" cy="343033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D578E5F-AACD-1689-D527-05F10A6FDA4F}"/>
                </a:ext>
              </a:extLst>
            </p:cNvPr>
            <p:cNvCxnSpPr>
              <a:cxnSpLocks/>
              <a:endCxn id="23" idx="6"/>
            </p:cNvCxnSpPr>
            <p:nvPr/>
          </p:nvCxnSpPr>
          <p:spPr>
            <a:xfrm rot="5400000">
              <a:off x="4452587" y="2630768"/>
              <a:ext cx="269425" cy="963266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7B4BC45-B5ED-2A41-7787-E878E3540AEC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>
            <a:xfrm rot="5400000" flipH="1" flipV="1">
              <a:off x="3202287" y="2326242"/>
              <a:ext cx="173938" cy="308650"/>
            </a:xfrm>
            <a:prstGeom prst="curved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779C66C-6417-2D05-AC6F-584C74BBC42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48354" y="2837460"/>
              <a:ext cx="143750" cy="298886"/>
            </a:xfrm>
            <a:prstGeom prst="curved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1D2BDACA-2785-B7CC-755D-7C05865D8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4600" y="2471617"/>
              <a:ext cx="280591" cy="231512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6B7BE0A7-4F2C-0823-85B9-37BD4FABCB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125441" y="3016735"/>
              <a:ext cx="271715" cy="191332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48E3B1-3E70-40F5-FEF8-69D549747E19}"/>
                </a:ext>
              </a:extLst>
            </p:cNvPr>
            <p:cNvSpPr txBox="1"/>
            <p:nvPr/>
          </p:nvSpPr>
          <p:spPr>
            <a:xfrm>
              <a:off x="2668184" y="3817481"/>
              <a:ext cx="19191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pc="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observations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F105881-D807-3618-F594-906D454E9E9E}"/>
                </a:ext>
              </a:extLst>
            </p:cNvPr>
            <p:cNvSpPr txBox="1"/>
            <p:nvPr/>
          </p:nvSpPr>
          <p:spPr>
            <a:xfrm>
              <a:off x="2990094" y="1623243"/>
              <a:ext cx="11624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spc="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actions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9365A7-DA5F-1D37-E6D1-626E1139B46A}"/>
                </a:ext>
              </a:extLst>
            </p:cNvPr>
            <p:cNvSpPr txBox="1"/>
            <p:nvPr/>
          </p:nvSpPr>
          <p:spPr>
            <a:xfrm>
              <a:off x="2172700" y="2081112"/>
              <a:ext cx="10342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spc="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latent states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1FCFB93-ADFC-DAA9-3A92-E3B2C280F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351"/>
            <a:stretch/>
          </p:blipFill>
          <p:spPr>
            <a:xfrm>
              <a:off x="5209545" y="2473462"/>
              <a:ext cx="698006" cy="685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2" descr="420,844 Green Ball Stock Photos, Pictures &amp; Royalty-Free ...">
              <a:extLst>
                <a:ext uri="{FF2B5EF4-FFF2-40B4-BE49-F238E27FC236}">
                  <a16:creationId xmlns:a16="http://schemas.microsoft.com/office/drawing/2014/main" id="{56D68503-CED5-EF67-C1C8-45B447871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270" y="2608914"/>
              <a:ext cx="241205" cy="24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Red ball isolated - Backgroundsy">
              <a:extLst>
                <a:ext uri="{FF2B5EF4-FFF2-40B4-BE49-F238E27FC236}">
                  <a16:creationId xmlns:a16="http://schemas.microsoft.com/office/drawing/2014/main" id="{B569C005-FB78-3FAB-A87F-C978AE137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150" y="2811115"/>
              <a:ext cx="320044" cy="24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Red Brown Block Brick Wall Beautifully Arranged Texture Background Stock  Photo - Image of vintage, rough: 110259074">
              <a:extLst>
                <a:ext uri="{FF2B5EF4-FFF2-40B4-BE49-F238E27FC236}">
                  <a16:creationId xmlns:a16="http://schemas.microsoft.com/office/drawing/2014/main" id="{E77D8CF8-F6D2-4B52-C98A-FFC19B49C4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26" t="22052" r="-314" b="1"/>
            <a:stretch/>
          </p:blipFill>
          <p:spPr bwMode="auto">
            <a:xfrm>
              <a:off x="2335751" y="2679850"/>
              <a:ext cx="137315" cy="132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Blue Sky Photos, Download Free Blue Sky Stock Photos &amp; HD Images">
              <a:extLst>
                <a:ext uri="{FF2B5EF4-FFF2-40B4-BE49-F238E27FC236}">
                  <a16:creationId xmlns:a16="http://schemas.microsoft.com/office/drawing/2014/main" id="{941CBF64-DEE0-928C-4DF6-3A9BEE56B1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1" t="-26803" b="1"/>
            <a:stretch/>
          </p:blipFill>
          <p:spPr bwMode="auto">
            <a:xfrm>
              <a:off x="2335751" y="2850672"/>
              <a:ext cx="137315" cy="158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CC06A70-71FD-C93B-FC23-F08F67E2365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52AAB6-5526-C858-DDF2-AFA08A0E4572}"/>
              </a:ext>
            </a:extLst>
          </p:cNvPr>
          <p:cNvGrpSpPr/>
          <p:nvPr/>
        </p:nvGrpSpPr>
        <p:grpSpPr>
          <a:xfrm>
            <a:off x="2741021" y="4528774"/>
            <a:ext cx="6453037" cy="1097109"/>
            <a:chOff x="3102435" y="4678020"/>
            <a:chExt cx="6453037" cy="109710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3294E8-8C81-8BA2-D254-CE5334B03D42}"/>
                </a:ext>
              </a:extLst>
            </p:cNvPr>
            <p:cNvSpPr txBox="1"/>
            <p:nvPr/>
          </p:nvSpPr>
          <p:spPr>
            <a:xfrm>
              <a:off x="3115628" y="4678020"/>
              <a:ext cx="1841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partially observable MDP</a:t>
              </a:r>
              <a:endParaRPr lang="en-GB" sz="16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4362269-8B57-E788-2FE8-4CA8905299A7}"/>
                    </a:ext>
                  </a:extLst>
                </p:cNvPr>
                <p:cNvSpPr txBox="1"/>
                <p:nvPr/>
              </p:nvSpPr>
              <p:spPr>
                <a:xfrm>
                  <a:off x="3102435" y="5177593"/>
                  <a:ext cx="6155659" cy="597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=</m:t>
                        </m:r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6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fName>
                          <m:e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6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/>
                              <m:e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sz="1600" b="1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GB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sz="16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/>
                              <m:e>
                                <m:r>
                                  <a:rPr lang="en-US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6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4362269-8B57-E788-2FE8-4CA890529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435" y="5177593"/>
                  <a:ext cx="6155659" cy="597536"/>
                </a:xfrm>
                <a:prstGeom prst="rect">
                  <a:avLst/>
                </a:prstGeom>
                <a:blipFill>
                  <a:blip r:embed="rId15"/>
                  <a:stretch>
                    <a:fillRect l="-412" t="-150000" r="-825" b="-20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3384CC-18E4-9A05-C499-B716F820E35F}"/>
                </a:ext>
              </a:extLst>
            </p:cNvPr>
            <p:cNvSpPr txBox="1"/>
            <p:nvPr/>
          </p:nvSpPr>
          <p:spPr>
            <a:xfrm>
              <a:off x="5888855" y="4924241"/>
              <a:ext cx="204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likelihood</a:t>
              </a:r>
              <a:endParaRPr lang="en-GB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97CBD16-DB2F-34D1-C975-51F63F35A7B0}"/>
                </a:ext>
              </a:extLst>
            </p:cNvPr>
            <p:cNvSpPr txBox="1"/>
            <p:nvPr/>
          </p:nvSpPr>
          <p:spPr>
            <a:xfrm>
              <a:off x="4609599" y="4916612"/>
              <a:ext cx="2048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priors</a:t>
              </a:r>
              <a:endParaRPr lang="en-GB" sz="16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8F3B99-4F48-F1C4-F73A-83D69B4DEDB4}"/>
                </a:ext>
              </a:extLst>
            </p:cNvPr>
            <p:cNvSpPr txBox="1"/>
            <p:nvPr/>
          </p:nvSpPr>
          <p:spPr>
            <a:xfrm>
              <a:off x="7139823" y="4918588"/>
              <a:ext cx="2415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transitions</a:t>
              </a:r>
              <a:endParaRPr lang="en-GB" sz="16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99A9D5-DF90-3CD9-53F8-A0D955DF9C15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98" name="TextBox 14">
              <a:extLst>
                <a:ext uri="{FF2B5EF4-FFF2-40B4-BE49-F238E27FC236}">
                  <a16:creationId xmlns:a16="http://schemas.microsoft.com/office/drawing/2014/main" id="{DAE1E442-857E-70B6-D286-FFB5485DD4CA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99" name="Graphic 98" descr="Spider web with solid fill">
              <a:extLst>
                <a:ext uri="{FF2B5EF4-FFF2-40B4-BE49-F238E27FC236}">
                  <a16:creationId xmlns:a16="http://schemas.microsoft.com/office/drawing/2014/main" id="{4544BAE6-C4AD-940C-695D-083E51D64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59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0E88492-0DE2-7510-5431-C66821075E8F}"/>
              </a:ext>
            </a:extLst>
          </p:cNvPr>
          <p:cNvSpPr/>
          <p:nvPr/>
        </p:nvSpPr>
        <p:spPr>
          <a:xfrm>
            <a:off x="4985819" y="2439867"/>
            <a:ext cx="4944990" cy="132556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/>
              <p:nvPr/>
            </p:nvSpPr>
            <p:spPr>
              <a:xfrm>
                <a:off x="5178616" y="2877057"/>
                <a:ext cx="6580519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616" y="2877057"/>
                <a:ext cx="6580519" cy="640816"/>
              </a:xfrm>
              <a:prstGeom prst="rect">
                <a:avLst/>
              </a:prstGeom>
              <a:blipFill>
                <a:blip r:embed="rId3"/>
                <a:stretch>
                  <a:fillRect t="-3922" r="-38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972E5C9-4480-FBF3-ABE7-B32ADA9F4C53}"/>
              </a:ext>
            </a:extLst>
          </p:cNvPr>
          <p:cNvSpPr txBox="1"/>
          <p:nvPr/>
        </p:nvSpPr>
        <p:spPr>
          <a:xfrm>
            <a:off x="4765545" y="1659852"/>
            <a:ext cx="3838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… or variational free energy*:  </a:t>
            </a:r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2C891F-E5A4-8141-ABAF-7B1B03CB5D8D}"/>
              </a:ext>
            </a:extLst>
          </p:cNvPr>
          <p:cNvSpPr txBox="1"/>
          <p:nvPr/>
        </p:nvSpPr>
        <p:spPr>
          <a:xfrm>
            <a:off x="4332111" y="5909732"/>
            <a:ext cx="591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*a</a:t>
            </a:r>
            <a:r>
              <a:rPr lang="en-US" sz="1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lso known as the evidence lower bound in ML</a:t>
            </a:r>
            <a:endParaRPr lang="en-GB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56A682-7D2B-28DF-3098-8C4CCFB8D82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8F7629-FDF4-A680-24D1-01FDF735DBAD}"/>
              </a:ext>
            </a:extLst>
          </p:cNvPr>
          <p:cNvSpPr txBox="1"/>
          <p:nvPr/>
        </p:nvSpPr>
        <p:spPr>
          <a:xfrm>
            <a:off x="7290111" y="2513710"/>
            <a:ext cx="2276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variational distribution</a:t>
            </a:r>
            <a:endParaRPr lang="en-GB" sz="16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5CA44F-2585-2F97-BC8E-E4F3B05BEE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" b="1286"/>
          <a:stretch/>
        </p:blipFill>
        <p:spPr>
          <a:xfrm>
            <a:off x="639545" y="1624454"/>
            <a:ext cx="3770409" cy="204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9852EE4-9E0E-5160-21CF-C809BDAEC238}"/>
              </a:ext>
            </a:extLst>
          </p:cNvPr>
          <p:cNvSpPr txBox="1"/>
          <p:nvPr/>
        </p:nvSpPr>
        <p:spPr>
          <a:xfrm rot="16200000">
            <a:off x="-510733" y="2469222"/>
            <a:ext cx="195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model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401D17-8C70-140C-9167-D51CC889DF22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70D3E4DD-6E41-396F-0C7D-A8C29B76F97E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45" name="Graphic 44" descr="Spider web with solid fill">
              <a:extLst>
                <a:ext uri="{FF2B5EF4-FFF2-40B4-BE49-F238E27FC236}">
                  <a16:creationId xmlns:a16="http://schemas.microsoft.com/office/drawing/2014/main" id="{5977EEC2-D044-9267-FB07-B88AD3645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72FBFEBA-9FE6-5EE5-ADE5-D237A654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2" y="743317"/>
            <a:ext cx="12192000" cy="448421"/>
          </a:xfrm>
        </p:spPr>
        <p:txBody>
          <a:bodyPr>
            <a:noAutofit/>
          </a:bodyPr>
          <a:lstStyle/>
          <a:p>
            <a:pPr algn="ctr"/>
            <a:r>
              <a:rPr lang="en-US" sz="2000" b="1" spc="300" dirty="0"/>
              <a:t>Next, we fit the model to observations using surprisal minimisation</a:t>
            </a:r>
          </a:p>
        </p:txBody>
      </p:sp>
    </p:spTree>
    <p:extLst>
      <p:ext uri="{BB962C8B-B14F-4D97-AF65-F5344CB8AC3E}">
        <p14:creationId xmlns:p14="http://schemas.microsoft.com/office/powerpoint/2010/main" val="292672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0E88492-0DE2-7510-5431-C66821075E8F}"/>
              </a:ext>
            </a:extLst>
          </p:cNvPr>
          <p:cNvSpPr/>
          <p:nvPr/>
        </p:nvSpPr>
        <p:spPr>
          <a:xfrm>
            <a:off x="5143899" y="2354034"/>
            <a:ext cx="5706237" cy="102040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/>
              <p:nvPr/>
            </p:nvSpPr>
            <p:spPr>
              <a:xfrm>
                <a:off x="5178616" y="2534809"/>
                <a:ext cx="5621860" cy="190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r>
                  <a:rPr lang="en-GB" sz="2000" b="0" dirty="0"/>
                  <a:t>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i="0" dirty="0">
                  <a:latin typeface="Cambria Math" panose="02040503050406030204" pitchFamily="18" charset="0"/>
                </a:endParaRPr>
              </a:p>
              <a:p>
                <a:endParaRPr lang="en-GB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616" y="2534809"/>
                <a:ext cx="5621860" cy="1903791"/>
              </a:xfrm>
              <a:prstGeom prst="rect">
                <a:avLst/>
              </a:prstGeom>
              <a:blipFill>
                <a:blip r:embed="rId3"/>
                <a:stretch>
                  <a:fillRect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/>
              <p:nvPr/>
            </p:nvSpPr>
            <p:spPr>
              <a:xfrm>
                <a:off x="4908651" y="1659909"/>
                <a:ext cx="5532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… or </a:t>
                </a:r>
                <a:r>
                  <a:rPr lang="en-US" sz="2000" i="0" dirty="0">
                    <a:solidFill>
                      <a:srgbClr val="00B05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expected</a:t>
                </a:r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free energy in the future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𝜏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&gt;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𝑡</m:t>
                    </m:r>
                  </m:oMath>
                </a14:m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:  </a:t>
                </a:r>
                <a:endParaRPr lang="en-GB" sz="20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651" y="1659909"/>
                <a:ext cx="5532179" cy="400110"/>
              </a:xfrm>
              <a:prstGeom prst="rect">
                <a:avLst/>
              </a:prstGeom>
              <a:blipFill>
                <a:blip r:embed="rId4"/>
                <a:stretch>
                  <a:fillRect t="-6061" r="-2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D56A682-7D2B-28DF-3098-8C4CCFB8D82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E3269F-CAD0-3DF6-C12C-F29D3C019A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" b="1286"/>
          <a:stretch/>
        </p:blipFill>
        <p:spPr>
          <a:xfrm>
            <a:off x="639545" y="1624454"/>
            <a:ext cx="3770409" cy="204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7B2598-7F51-67B3-5C59-0DEBF728C11D}"/>
              </a:ext>
            </a:extLst>
          </p:cNvPr>
          <p:cNvSpPr txBox="1"/>
          <p:nvPr/>
        </p:nvSpPr>
        <p:spPr>
          <a:xfrm rot="16200000">
            <a:off x="-510733" y="2469222"/>
            <a:ext cx="195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2EBCC-BF81-FA26-8200-AD66D704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95" y="3770383"/>
            <a:ext cx="3646311" cy="107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802218-6232-B0EA-6892-224E04C71047}"/>
              </a:ext>
            </a:extLst>
          </p:cNvPr>
          <p:cNvSpPr txBox="1"/>
          <p:nvPr/>
        </p:nvSpPr>
        <p:spPr>
          <a:xfrm rot="16200000">
            <a:off x="-272242" y="4038269"/>
            <a:ext cx="1410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 </a:t>
            </a: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98FDC0-8836-5E36-0DC8-8FA8B23B05DD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4BB8D1D1-690E-6945-A2F3-40A8E28205E4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20" name="Graphic 19" descr="Spider web with solid fill">
              <a:extLst>
                <a:ext uri="{FF2B5EF4-FFF2-40B4-BE49-F238E27FC236}">
                  <a16:creationId xmlns:a16="http://schemas.microsoft.com/office/drawing/2014/main" id="{7CF33727-5A5B-3566-F57C-F1DFB0A3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2E9F95B-D17C-7B0B-7672-1CF046F2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3375"/>
            <a:ext cx="12192000" cy="448421"/>
          </a:xfrm>
        </p:spPr>
        <p:txBody>
          <a:bodyPr>
            <a:noAutofit/>
          </a:bodyPr>
          <a:lstStyle/>
          <a:p>
            <a:pPr algn="ctr"/>
            <a:r>
              <a:rPr lang="en-US" sz="2000" b="1" spc="300" dirty="0"/>
              <a:t>Given this model, we select actions that minimise uncertainty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85D11-6EAE-01B2-BE11-65CA538224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" b="1286"/>
          <a:stretch/>
        </p:blipFill>
        <p:spPr>
          <a:xfrm>
            <a:off x="639545" y="1659909"/>
            <a:ext cx="3770409" cy="204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0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0E88492-0DE2-7510-5431-C66821075E8F}"/>
              </a:ext>
            </a:extLst>
          </p:cNvPr>
          <p:cNvSpPr/>
          <p:nvPr/>
        </p:nvSpPr>
        <p:spPr>
          <a:xfrm>
            <a:off x="5112398" y="2251724"/>
            <a:ext cx="5719126" cy="102040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/>
              <p:nvPr/>
            </p:nvSpPr>
            <p:spPr>
              <a:xfrm>
                <a:off x="5147116" y="2432499"/>
                <a:ext cx="5590984" cy="1903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r>
                  <a:rPr lang="en-GB" sz="2000" b="0" dirty="0"/>
                  <a:t>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b="0" i="0" dirty="0">
                  <a:latin typeface="Cambria Math" panose="02040503050406030204" pitchFamily="18" charset="0"/>
                </a:endParaRPr>
              </a:p>
              <a:p>
                <a:endParaRPr lang="en-GB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16" y="2432499"/>
                <a:ext cx="5590984" cy="1903791"/>
              </a:xfrm>
              <a:prstGeom prst="rect">
                <a:avLst/>
              </a:prstGeom>
              <a:blipFill>
                <a:blip r:embed="rId3"/>
                <a:stretch>
                  <a:fillRect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/>
              <p:nvPr/>
            </p:nvSpPr>
            <p:spPr>
              <a:xfrm>
                <a:off x="4830853" y="1584918"/>
                <a:ext cx="55230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… or </a:t>
                </a:r>
                <a:r>
                  <a:rPr lang="en-US" sz="2000" i="0" dirty="0">
                    <a:solidFill>
                      <a:srgbClr val="00B05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expected</a:t>
                </a:r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free energy in the future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𝜏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&gt;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𝑡</m:t>
                    </m:r>
                  </m:oMath>
                </a14:m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:  </a:t>
                </a:r>
                <a:endParaRPr lang="en-GB" sz="20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53" y="1584918"/>
                <a:ext cx="5523088" cy="400110"/>
              </a:xfrm>
              <a:prstGeom prst="rect">
                <a:avLst/>
              </a:prstGeom>
              <a:blipFill>
                <a:blip r:embed="rId4"/>
                <a:stretch>
                  <a:fillRect t="-9091" r="-2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D56A682-7D2B-28DF-3098-8C4CCFB8D82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2C95-3C9E-E7DE-22D7-77B0CBD5AA4F}"/>
                  </a:ext>
                </a:extLst>
              </p:cNvPr>
              <p:cNvSpPr txBox="1"/>
              <p:nvPr/>
            </p:nvSpPr>
            <p:spPr>
              <a:xfrm>
                <a:off x="7477249" y="3617089"/>
                <a:ext cx="6101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000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2C95-3C9E-E7DE-22D7-77B0CBD5A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49" y="3617089"/>
                <a:ext cx="610164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24A46-17E7-3318-500A-ACF15D3B12D1}"/>
              </a:ext>
            </a:extLst>
          </p:cNvPr>
          <p:cNvSpPr txBox="1"/>
          <p:nvPr/>
        </p:nvSpPr>
        <p:spPr>
          <a:xfrm>
            <a:off x="8191525" y="3342616"/>
            <a:ext cx="3360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85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preferred future observations</a:t>
            </a:r>
            <a:endParaRPr lang="en-GB" sz="1600" b="1" dirty="0">
              <a:solidFill>
                <a:srgbClr val="FF85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9FB34E-FE00-C5A6-35E6-618CAC86A4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" b="1286"/>
          <a:stretch/>
        </p:blipFill>
        <p:spPr>
          <a:xfrm>
            <a:off x="639545" y="1624454"/>
            <a:ext cx="3770409" cy="204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DB4F95-3054-AC2F-749C-E252A86FF7BA}"/>
              </a:ext>
            </a:extLst>
          </p:cNvPr>
          <p:cNvSpPr txBox="1"/>
          <p:nvPr/>
        </p:nvSpPr>
        <p:spPr>
          <a:xfrm rot="16200000">
            <a:off x="-510733" y="2469222"/>
            <a:ext cx="195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3A76E8-A029-43D6-6072-C88655B98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95" y="3770383"/>
            <a:ext cx="3646311" cy="107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9F108D-2568-973B-3BA8-6228494892BD}"/>
              </a:ext>
            </a:extLst>
          </p:cNvPr>
          <p:cNvSpPr txBox="1"/>
          <p:nvPr/>
        </p:nvSpPr>
        <p:spPr>
          <a:xfrm rot="16200000">
            <a:off x="-272242" y="4038269"/>
            <a:ext cx="1410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 </a:t>
            </a: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B3B832-2352-B804-327F-5E63CBDA4306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697BD364-CA05-F613-27B3-AC03E2277840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21" name="Graphic 20" descr="Spider web with solid fill">
              <a:extLst>
                <a:ext uri="{FF2B5EF4-FFF2-40B4-BE49-F238E27FC236}">
                  <a16:creationId xmlns:a16="http://schemas.microsoft.com/office/drawing/2014/main" id="{DB485A76-F8F5-B21D-25AC-90606860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F6E45E50-C96C-C04D-9A9C-4D26A1FE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3375"/>
            <a:ext cx="12192000" cy="448421"/>
          </a:xfrm>
        </p:spPr>
        <p:txBody>
          <a:bodyPr>
            <a:noAutofit/>
          </a:bodyPr>
          <a:lstStyle/>
          <a:p>
            <a:pPr algn="ctr"/>
            <a:r>
              <a:rPr lang="en-US" sz="2000" b="1" spc="300" dirty="0"/>
              <a:t>Given this model, we select actions that minimise uncertainty</a:t>
            </a:r>
          </a:p>
        </p:txBody>
      </p:sp>
    </p:spTree>
    <p:extLst>
      <p:ext uri="{BB962C8B-B14F-4D97-AF65-F5344CB8AC3E}">
        <p14:creationId xmlns:p14="http://schemas.microsoft.com/office/powerpoint/2010/main" val="330708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0E88492-0DE2-7510-5431-C66821075E8F}"/>
              </a:ext>
            </a:extLst>
          </p:cNvPr>
          <p:cNvSpPr/>
          <p:nvPr/>
        </p:nvSpPr>
        <p:spPr>
          <a:xfrm>
            <a:off x="5083716" y="2381322"/>
            <a:ext cx="5706237" cy="102040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22BDA-D0A8-DC14-E6EF-2D5FDEAE7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" b="1286"/>
          <a:stretch/>
        </p:blipFill>
        <p:spPr>
          <a:xfrm>
            <a:off x="639545" y="1624454"/>
            <a:ext cx="3770409" cy="2040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/>
              <p:nvPr/>
            </p:nvSpPr>
            <p:spPr>
              <a:xfrm>
                <a:off x="5118433" y="2562097"/>
                <a:ext cx="5565883" cy="190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r>
                  <a:rPr lang="en-GB" sz="2000" b="0" dirty="0"/>
                  <a:t>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GB" sz="2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b="0" i="0" dirty="0">
                  <a:latin typeface="Cambria Math" panose="02040503050406030204" pitchFamily="18" charset="0"/>
                </a:endParaRPr>
              </a:p>
              <a:p>
                <a:endParaRPr lang="en-GB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83318-082C-5EFB-D117-DFC0AFE3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433" y="2562097"/>
                <a:ext cx="5565883" cy="1903791"/>
              </a:xfrm>
              <a:prstGeom prst="rect">
                <a:avLst/>
              </a:prstGeom>
              <a:blipFill>
                <a:blip r:embed="rId4"/>
                <a:stretch>
                  <a:fillRect l="-228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296A3CB-3F55-91C5-B942-07C7BA348ADA}"/>
              </a:ext>
            </a:extLst>
          </p:cNvPr>
          <p:cNvSpPr txBox="1"/>
          <p:nvPr/>
        </p:nvSpPr>
        <p:spPr>
          <a:xfrm rot="16200000">
            <a:off x="-510733" y="2469222"/>
            <a:ext cx="195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/>
              <p:nvPr/>
            </p:nvSpPr>
            <p:spPr>
              <a:xfrm>
                <a:off x="4794146" y="1561664"/>
                <a:ext cx="5532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… or </a:t>
                </a:r>
                <a:r>
                  <a:rPr lang="en-US" sz="2000" i="0" dirty="0">
                    <a:solidFill>
                      <a:srgbClr val="00B05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expected</a:t>
                </a:r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free energy in the future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𝜏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&gt;</m:t>
                    </m:r>
                    <m:r>
                      <a:rPr lang="en-GB" sz="2000" b="0" i="1" smtClean="0">
                        <a:effectLst/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𝑡</m:t>
                    </m:r>
                  </m:oMath>
                </a14:m>
                <a:r>
                  <a:rPr lang="en-US" sz="2000" i="0" dirty="0"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:  </a:t>
                </a:r>
                <a:endParaRPr lang="en-GB" sz="20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72E5C9-4480-FBF3-ABE7-B32ADA9F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46" y="1561664"/>
                <a:ext cx="5532179" cy="400110"/>
              </a:xfrm>
              <a:prstGeom prst="rect">
                <a:avLst/>
              </a:prstGeom>
              <a:blipFill>
                <a:blip r:embed="rId5"/>
                <a:stretch>
                  <a:fillRect t="-6061" r="-2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D56A682-7D2B-28DF-3098-8C4CCFB8D825}"/>
              </a:ext>
            </a:extLst>
          </p:cNvPr>
          <p:cNvSpPr txBox="1"/>
          <p:nvPr/>
        </p:nvSpPr>
        <p:spPr>
          <a:xfrm>
            <a:off x="6094228" y="6273079"/>
            <a:ext cx="60977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 Costa, Parr, Sajid, et al, Journal of Mathematical Psychology, 2020;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Friston, et al, Neural Computation,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54659-4A1F-BF98-8ACE-3194C30A0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95" y="3770383"/>
            <a:ext cx="3646311" cy="107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63A1F-FBF8-7384-9C18-C8438BEFC579}"/>
              </a:ext>
            </a:extLst>
          </p:cNvPr>
          <p:cNvSpPr txBox="1"/>
          <p:nvPr/>
        </p:nvSpPr>
        <p:spPr>
          <a:xfrm rot="16200000">
            <a:off x="-272242" y="4038269"/>
            <a:ext cx="1410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 </a:t>
            </a:r>
          </a:p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2C95-3C9E-E7DE-22D7-77B0CBD5AA4F}"/>
                  </a:ext>
                </a:extLst>
              </p:cNvPr>
              <p:cNvSpPr txBox="1"/>
              <p:nvPr/>
            </p:nvSpPr>
            <p:spPr>
              <a:xfrm>
                <a:off x="7456929" y="3738218"/>
                <a:ext cx="6101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85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FF85FF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000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EE2C95-3C9E-E7DE-22D7-77B0CBD5A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929" y="3738218"/>
                <a:ext cx="6101644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424A46-17E7-3318-500A-ACF15D3B12D1}"/>
              </a:ext>
            </a:extLst>
          </p:cNvPr>
          <p:cNvSpPr txBox="1"/>
          <p:nvPr/>
        </p:nvSpPr>
        <p:spPr>
          <a:xfrm>
            <a:off x="8162843" y="3472214"/>
            <a:ext cx="336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85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preferred future observations</a:t>
            </a:r>
            <a:endParaRPr lang="en-GB" sz="1600" b="1" dirty="0">
              <a:solidFill>
                <a:srgbClr val="FF85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B2C37C-85E2-6313-0351-35F27AD1C7D3}"/>
                  </a:ext>
                </a:extLst>
              </p:cNvPr>
              <p:cNvSpPr txBox="1"/>
              <p:nvPr/>
            </p:nvSpPr>
            <p:spPr>
              <a:xfrm>
                <a:off x="5496636" y="4465888"/>
                <a:ext cx="4316631" cy="554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  <m:r>
                                      <a:rPr lang="en-GB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GB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func>
                      </m:e>
                    </m:d>
                    <m:r>
                      <a:rPr lang="en-GB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rgbClr val="FF85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i="1">
                        <a:solidFill>
                          <a:srgbClr val="FF85FF"/>
                        </a:solidFill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i="1">
                        <a:solidFill>
                          <a:srgbClr val="FF85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85FF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solidFill>
                          <a:srgbClr val="FF85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]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B2C37C-85E2-6313-0351-35F27AD1C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36" y="4465888"/>
                <a:ext cx="4316631" cy="554575"/>
              </a:xfrm>
              <a:prstGeom prst="rect">
                <a:avLst/>
              </a:prstGeom>
              <a:blipFill>
                <a:blip r:embed="rId8"/>
                <a:stretch>
                  <a:fillRect l="-2053" r="-26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AE719A-0639-4926-6BAA-49EA0DF3F877}"/>
              </a:ext>
            </a:extLst>
          </p:cNvPr>
          <p:cNvSpPr txBox="1"/>
          <p:nvPr/>
        </p:nvSpPr>
        <p:spPr>
          <a:xfrm>
            <a:off x="5796987" y="5111156"/>
            <a:ext cx="2450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Information-based exploration</a:t>
            </a:r>
            <a:endParaRPr lang="en-GB" sz="1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0D6F3F-7ACA-F9BD-3B15-DD8729D31ACC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E0B0993-3840-43D4-527B-2EB386E061F4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19" name="Graphic 18" descr="Spider web with solid fill">
              <a:extLst>
                <a:ext uri="{FF2B5EF4-FFF2-40B4-BE49-F238E27FC236}">
                  <a16:creationId xmlns:a16="http://schemas.microsoft.com/office/drawing/2014/main" id="{30A57177-E0B1-3496-A1C5-4F41D938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CBF0C2F0-DB01-524E-F3C3-52F50A69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3375"/>
            <a:ext cx="12192000" cy="448421"/>
          </a:xfrm>
        </p:spPr>
        <p:txBody>
          <a:bodyPr>
            <a:noAutofit/>
          </a:bodyPr>
          <a:lstStyle/>
          <a:p>
            <a:pPr algn="ctr"/>
            <a:r>
              <a:rPr lang="en-US" sz="2000" b="1" spc="300" dirty="0"/>
              <a:t>Given this model, we select actions that minimise uncertainty</a:t>
            </a:r>
          </a:p>
        </p:txBody>
      </p:sp>
    </p:spTree>
    <p:extLst>
      <p:ext uri="{BB962C8B-B14F-4D97-AF65-F5344CB8AC3E}">
        <p14:creationId xmlns:p14="http://schemas.microsoft.com/office/powerpoint/2010/main" val="18485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1DE140-AE4F-F075-7B5A-CD63ACAE29C7}"/>
              </a:ext>
            </a:extLst>
          </p:cNvPr>
          <p:cNvSpPr txBox="1"/>
          <p:nvPr/>
        </p:nvSpPr>
        <p:spPr>
          <a:xfrm>
            <a:off x="6096000" y="6581001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i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*Results from Sajid, Ball</a:t>
            </a:r>
            <a:r>
              <a:rPr kumimoji="0" lang="en-US" altLang="en-US" sz="9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et al Neural Computation, 2021; 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E5983A2-4043-985E-0027-5FAA08CF42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6276" r="83894" b="52138"/>
          <a:stretch/>
        </p:blipFill>
        <p:spPr>
          <a:xfrm>
            <a:off x="10054920" y="1498563"/>
            <a:ext cx="1739118" cy="2582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32C506-7706-AD4C-42C2-C0880A820374}"/>
              </a:ext>
            </a:extLst>
          </p:cNvPr>
          <p:cNvSpPr txBox="1"/>
          <p:nvPr/>
        </p:nvSpPr>
        <p:spPr>
          <a:xfrm>
            <a:off x="10054920" y="4208928"/>
            <a:ext cx="190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Comparisons: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Q-Learning using </a:t>
            </a:r>
            <a:r>
              <a:rPr lang="en-US" sz="1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ε</a:t>
            </a:r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greedy exploration</a:t>
            </a:r>
          </a:p>
          <a:p>
            <a:endParaRPr lang="en-US" sz="12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Bayesian model-based reinforcement learning using Thompson sampling</a:t>
            </a:r>
            <a:endParaRPr lang="en-GB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719016-30A3-D9F8-52EF-CEDE2046061D}"/>
              </a:ext>
            </a:extLst>
          </p:cNvPr>
          <p:cNvGrpSpPr/>
          <p:nvPr/>
        </p:nvGrpSpPr>
        <p:grpSpPr>
          <a:xfrm>
            <a:off x="77502" y="6535114"/>
            <a:ext cx="2483973" cy="338554"/>
            <a:chOff x="77502" y="6478669"/>
            <a:chExt cx="2483973" cy="338554"/>
          </a:xfrm>
        </p:grpSpPr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88FE10C4-3E57-6BB7-D4E6-5C1BA009AA9C}"/>
                </a:ext>
              </a:extLst>
            </p:cNvPr>
            <p:cNvSpPr txBox="1"/>
            <p:nvPr/>
          </p:nvSpPr>
          <p:spPr>
            <a:xfrm>
              <a:off x="328593" y="6478669"/>
              <a:ext cx="223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spc="300" dirty="0">
                  <a:solidFill>
                    <a:srgbClr val="F08009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noorsajid.com</a:t>
              </a:r>
            </a:p>
          </p:txBody>
        </p:sp>
        <p:pic>
          <p:nvPicPr>
            <p:cNvPr id="19" name="Graphic 18" descr="Spider web with solid fill">
              <a:extLst>
                <a:ext uri="{FF2B5EF4-FFF2-40B4-BE49-F238E27FC236}">
                  <a16:creationId xmlns:a16="http://schemas.microsoft.com/office/drawing/2014/main" id="{D022CFA2-4354-A60D-51BA-2879D735F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02" y="6504797"/>
              <a:ext cx="286298" cy="286298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DC82D54-C221-5D94-62DA-CF0A207558F3}"/>
              </a:ext>
            </a:extLst>
          </p:cNvPr>
          <p:cNvSpPr txBox="1">
            <a:spLocks/>
          </p:cNvSpPr>
          <p:nvPr/>
        </p:nvSpPr>
        <p:spPr>
          <a:xfrm>
            <a:off x="0" y="803375"/>
            <a:ext cx="12192000" cy="448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000" b="1" spc="300" dirty="0"/>
              <a:t>In stochastic settings, discrete active inferences exhibit one-shot learning</a:t>
            </a:r>
          </a:p>
        </p:txBody>
      </p:sp>
    </p:spTree>
    <p:extLst>
      <p:ext uri="{BB962C8B-B14F-4D97-AF65-F5344CB8AC3E}">
        <p14:creationId xmlns:p14="http://schemas.microsoft.com/office/powerpoint/2010/main" val="132310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18998</TotalTime>
  <Words>2145</Words>
  <Application>Microsoft Macintosh PowerPoint</Application>
  <PresentationFormat>Widescreen</PresentationFormat>
  <Paragraphs>490</Paragraphs>
  <Slides>37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Roboto</vt:lpstr>
      <vt:lpstr>Wingdings</vt:lpstr>
      <vt:lpstr>Office Theme</vt:lpstr>
      <vt:lpstr>If you have a laptop – please do connect to the wifi </vt:lpstr>
      <vt:lpstr>Deep active inference  </vt:lpstr>
      <vt:lpstr>So, what is active inference? </vt:lpstr>
      <vt:lpstr>Under active inference, we first define the agent’s generative model</vt:lpstr>
      <vt:lpstr>Next, we fit the model to observations using surprisal minimisation</vt:lpstr>
      <vt:lpstr>Given this model, we select actions that minimise uncertainty</vt:lpstr>
      <vt:lpstr>Given this model, we select actions that minimise uncertainty</vt:lpstr>
      <vt:lpstr>Given this model, we select actions that minimise uncertainty</vt:lpstr>
      <vt:lpstr>PowerPoint Presentation</vt:lpstr>
      <vt:lpstr>PowerPoint Presentation</vt:lpstr>
      <vt:lpstr>However, despite its potential in modelling meaningful behaviour, implementations have been largely restricted to low-dimensional, discrete state-space tasks…  In this tutorial, we consider how to formulate a deep active inference agent for visual control.</vt:lpstr>
      <vt:lpstr>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what to do</dc:title>
  <dc:creator>Noor Sajid</dc:creator>
  <cp:lastModifiedBy>Sajid, Noor</cp:lastModifiedBy>
  <cp:revision>656</cp:revision>
  <dcterms:created xsi:type="dcterms:W3CDTF">2022-11-07T15:00:51Z</dcterms:created>
  <dcterms:modified xsi:type="dcterms:W3CDTF">2023-09-21T11:42:27Z</dcterms:modified>
</cp:coreProperties>
</file>